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47"/>
  </p:notesMasterIdLst>
  <p:sldIdLst>
    <p:sldId id="312" r:id="rId2"/>
    <p:sldId id="267" r:id="rId3"/>
    <p:sldId id="268" r:id="rId4"/>
    <p:sldId id="313" r:id="rId5"/>
    <p:sldId id="271" r:id="rId6"/>
    <p:sldId id="272" r:id="rId7"/>
    <p:sldId id="273" r:id="rId8"/>
    <p:sldId id="274" r:id="rId9"/>
    <p:sldId id="275" r:id="rId10"/>
    <p:sldId id="276" r:id="rId11"/>
    <p:sldId id="277" r:id="rId12"/>
    <p:sldId id="278" r:id="rId13"/>
    <p:sldId id="279" r:id="rId14"/>
    <p:sldId id="280" r:id="rId15"/>
    <p:sldId id="281" r:id="rId16"/>
    <p:sldId id="282" r:id="rId17"/>
    <p:sldId id="298" r:id="rId18"/>
    <p:sldId id="299" r:id="rId19"/>
    <p:sldId id="300" r:id="rId20"/>
    <p:sldId id="301" r:id="rId21"/>
    <p:sldId id="303" r:id="rId22"/>
    <p:sldId id="305" r:id="rId23"/>
    <p:sldId id="306" r:id="rId24"/>
    <p:sldId id="307" r:id="rId25"/>
    <p:sldId id="309" r:id="rId26"/>
    <p:sldId id="284" r:id="rId27"/>
    <p:sldId id="285" r:id="rId28"/>
    <p:sldId id="287" r:id="rId29"/>
    <p:sldId id="288" r:id="rId30"/>
    <p:sldId id="289" r:id="rId31"/>
    <p:sldId id="291" r:id="rId32"/>
    <p:sldId id="261" r:id="rId33"/>
    <p:sldId id="263" r:id="rId34"/>
    <p:sldId id="264" r:id="rId35"/>
    <p:sldId id="265" r:id="rId36"/>
    <p:sldId id="262" r:id="rId37"/>
    <p:sldId id="266" r:id="rId38"/>
    <p:sldId id="256" r:id="rId39"/>
    <p:sldId id="257" r:id="rId40"/>
    <p:sldId id="258" r:id="rId41"/>
    <p:sldId id="259" r:id="rId42"/>
    <p:sldId id="260" r:id="rId43"/>
    <p:sldId id="292" r:id="rId44"/>
    <p:sldId id="293" r:id="rId45"/>
    <p:sldId id="311" r:id="rId46"/>
  </p:sldIdLst>
  <p:sldSz cx="12192000" cy="6858000"/>
  <p:notesSz cx="6858000" cy="9144000"/>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4708BBA-CFB1-451A-AF4E-CB8467FFFC8E}">
          <p14:sldIdLst>
            <p14:sldId id="312"/>
            <p14:sldId id="267"/>
            <p14:sldId id="268"/>
            <p14:sldId id="313"/>
            <p14:sldId id="271"/>
            <p14:sldId id="272"/>
            <p14:sldId id="273"/>
            <p14:sldId id="274"/>
            <p14:sldId id="275"/>
            <p14:sldId id="276"/>
            <p14:sldId id="277"/>
            <p14:sldId id="278"/>
            <p14:sldId id="279"/>
            <p14:sldId id="280"/>
            <p14:sldId id="281"/>
            <p14:sldId id="282"/>
            <p14:sldId id="298"/>
            <p14:sldId id="299"/>
            <p14:sldId id="300"/>
            <p14:sldId id="301"/>
            <p14:sldId id="303"/>
            <p14:sldId id="305"/>
            <p14:sldId id="306"/>
            <p14:sldId id="307"/>
            <p14:sldId id="309"/>
            <p14:sldId id="284"/>
            <p14:sldId id="285"/>
            <p14:sldId id="287"/>
            <p14:sldId id="288"/>
            <p14:sldId id="289"/>
            <p14:sldId id="291"/>
            <p14:sldId id="261"/>
            <p14:sldId id="263"/>
            <p14:sldId id="264"/>
            <p14:sldId id="265"/>
            <p14:sldId id="262"/>
            <p14:sldId id="266"/>
            <p14:sldId id="256"/>
            <p14:sldId id="257"/>
            <p14:sldId id="258"/>
            <p14:sldId id="259"/>
            <p14:sldId id="260"/>
            <p14:sldId id="292"/>
            <p14:sldId id="293"/>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p:restoredTop sz="96327"/>
  </p:normalViewPr>
  <p:slideViewPr>
    <p:cSldViewPr snapToGrid="0">
      <p:cViewPr>
        <p:scale>
          <a:sx n="68" d="100"/>
          <a:sy n="68" d="100"/>
        </p:scale>
        <p:origin x="42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8.png"/><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svg"/><Relationship Id="rId1" Type="http://schemas.openxmlformats.org/officeDocument/2006/relationships/image" Target="../media/image18.png"/><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4.svg"/><Relationship Id="rId1" Type="http://schemas.openxmlformats.org/officeDocument/2006/relationships/image" Target="../media/image34.png"/><Relationship Id="rId6" Type="http://schemas.openxmlformats.org/officeDocument/2006/relationships/image" Target="../media/image48.svg"/><Relationship Id="rId5" Type="http://schemas.openxmlformats.org/officeDocument/2006/relationships/image" Target="../media/image36.png"/><Relationship Id="rId4" Type="http://schemas.openxmlformats.org/officeDocument/2006/relationships/image" Target="../media/image46.svg"/></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svg"/><Relationship Id="rId1" Type="http://schemas.openxmlformats.org/officeDocument/2006/relationships/image" Target="../media/image43.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8.png"/><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svg"/><Relationship Id="rId1" Type="http://schemas.openxmlformats.org/officeDocument/2006/relationships/image" Target="../media/image18.png"/><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4.svg"/><Relationship Id="rId1" Type="http://schemas.openxmlformats.org/officeDocument/2006/relationships/image" Target="../media/image34.png"/><Relationship Id="rId6" Type="http://schemas.openxmlformats.org/officeDocument/2006/relationships/image" Target="../media/image48.svg"/><Relationship Id="rId5" Type="http://schemas.openxmlformats.org/officeDocument/2006/relationships/image" Target="../media/image36.png"/><Relationship Id="rId4" Type="http://schemas.openxmlformats.org/officeDocument/2006/relationships/image" Target="../media/image4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svg"/><Relationship Id="rId1" Type="http://schemas.openxmlformats.org/officeDocument/2006/relationships/image" Target="../media/image43.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F29A8-3AA4-4AC7-9AA2-42440ECF212C}" type="doc">
      <dgm:prSet loTypeId="urn:microsoft.com/office/officeart/2018/5/layout/IconLeaf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FCE04710-3888-45E5-AF7E-0BCED80DC0C3}">
      <dgm:prSet/>
      <dgm:spPr/>
      <dgm:t>
        <a:bodyPr/>
        <a:lstStyle/>
        <a:p>
          <a:pPr>
            <a:lnSpc>
              <a:spcPct val="100000"/>
            </a:lnSpc>
            <a:defRPr cap="all"/>
          </a:pPr>
          <a:r>
            <a:rPr lang="en-US" dirty="0"/>
            <a:t>Assess</a:t>
          </a:r>
        </a:p>
      </dgm:t>
    </dgm:pt>
    <dgm:pt modelId="{5CE6D041-CF87-421F-97CD-637EA9FE3CDF}" type="parTrans" cxnId="{59942A72-DADA-4A64-BB74-4A5C513980B9}">
      <dgm:prSet/>
      <dgm:spPr/>
      <dgm:t>
        <a:bodyPr/>
        <a:lstStyle/>
        <a:p>
          <a:endParaRPr lang="en-US"/>
        </a:p>
      </dgm:t>
    </dgm:pt>
    <dgm:pt modelId="{F0DECDB4-1047-42D7-9BB3-5E30128CDC96}" type="sibTrans" cxnId="{59942A72-DADA-4A64-BB74-4A5C513980B9}">
      <dgm:prSet phldrT="1" phldr="0"/>
      <dgm:spPr/>
      <dgm:t>
        <a:bodyPr/>
        <a:lstStyle/>
        <a:p>
          <a:endParaRPr lang="en-US"/>
        </a:p>
      </dgm:t>
    </dgm:pt>
    <dgm:pt modelId="{58C22F5C-266A-41B4-86F3-9A53B742A304}">
      <dgm:prSet/>
      <dgm:spPr/>
      <dgm:t>
        <a:bodyPr/>
        <a:lstStyle/>
        <a:p>
          <a:pPr>
            <a:lnSpc>
              <a:spcPct val="100000"/>
            </a:lnSpc>
            <a:defRPr cap="all"/>
          </a:pPr>
          <a:r>
            <a:rPr lang="en-US"/>
            <a:t>Plan</a:t>
          </a:r>
        </a:p>
      </dgm:t>
    </dgm:pt>
    <dgm:pt modelId="{D9936EB4-1FD9-4A86-BBD6-2ED5D691C70F}" type="parTrans" cxnId="{23A3400B-7DA1-49AE-8D2B-5585CDE82EBA}">
      <dgm:prSet/>
      <dgm:spPr/>
      <dgm:t>
        <a:bodyPr/>
        <a:lstStyle/>
        <a:p>
          <a:endParaRPr lang="en-US"/>
        </a:p>
      </dgm:t>
    </dgm:pt>
    <dgm:pt modelId="{A652D081-7660-4CED-A296-F72B1787FE55}" type="sibTrans" cxnId="{23A3400B-7DA1-49AE-8D2B-5585CDE82EBA}">
      <dgm:prSet phldrT="2" phldr="0"/>
      <dgm:spPr/>
      <dgm:t>
        <a:bodyPr/>
        <a:lstStyle/>
        <a:p>
          <a:endParaRPr lang="en-US"/>
        </a:p>
      </dgm:t>
    </dgm:pt>
    <dgm:pt modelId="{45F370E4-CBD7-40FF-BB18-7369613783BC}">
      <dgm:prSet/>
      <dgm:spPr/>
      <dgm:t>
        <a:bodyPr/>
        <a:lstStyle/>
        <a:p>
          <a:pPr>
            <a:lnSpc>
              <a:spcPct val="100000"/>
            </a:lnSpc>
            <a:defRPr cap="all"/>
          </a:pPr>
          <a:r>
            <a:rPr lang="en-US" dirty="0"/>
            <a:t>Execute</a:t>
          </a:r>
        </a:p>
      </dgm:t>
    </dgm:pt>
    <dgm:pt modelId="{50C07436-5EF3-4D70-8E7B-D22F5C6F9948}" type="parTrans" cxnId="{A6B23150-9A3D-4BFA-BB21-AFACBEFBD68F}">
      <dgm:prSet/>
      <dgm:spPr/>
      <dgm:t>
        <a:bodyPr/>
        <a:lstStyle/>
        <a:p>
          <a:endParaRPr lang="en-US"/>
        </a:p>
      </dgm:t>
    </dgm:pt>
    <dgm:pt modelId="{11559EF4-C725-4709-9410-4AE3F12B0F13}" type="sibTrans" cxnId="{A6B23150-9A3D-4BFA-BB21-AFACBEFBD68F}">
      <dgm:prSet phldrT="3" phldr="0"/>
      <dgm:spPr/>
      <dgm:t>
        <a:bodyPr/>
        <a:lstStyle/>
        <a:p>
          <a:endParaRPr lang="en-US"/>
        </a:p>
      </dgm:t>
    </dgm:pt>
    <dgm:pt modelId="{C054C1AC-75C8-4838-A4A8-C928D9B80E8C}">
      <dgm:prSet/>
      <dgm:spPr/>
      <dgm:t>
        <a:bodyPr/>
        <a:lstStyle/>
        <a:p>
          <a:pPr>
            <a:lnSpc>
              <a:spcPct val="100000"/>
            </a:lnSpc>
            <a:defRPr cap="all"/>
          </a:pPr>
          <a:r>
            <a:rPr lang="en-US" dirty="0"/>
            <a:t>Evaluate</a:t>
          </a:r>
        </a:p>
      </dgm:t>
    </dgm:pt>
    <dgm:pt modelId="{1A5B5FFB-EFF8-41F3-A315-C8D3D37E85D5}" type="parTrans" cxnId="{7B0C5DD4-2C2A-40F2-A147-6E63BA05A310}">
      <dgm:prSet/>
      <dgm:spPr/>
      <dgm:t>
        <a:bodyPr/>
        <a:lstStyle/>
        <a:p>
          <a:endParaRPr lang="en-US"/>
        </a:p>
      </dgm:t>
    </dgm:pt>
    <dgm:pt modelId="{A223831F-D525-41B4-9E2B-C6915825CFC0}" type="sibTrans" cxnId="{7B0C5DD4-2C2A-40F2-A147-6E63BA05A310}">
      <dgm:prSet phldrT="4" phldr="0"/>
      <dgm:spPr/>
      <dgm:t>
        <a:bodyPr/>
        <a:lstStyle/>
        <a:p>
          <a:endParaRPr lang="en-US"/>
        </a:p>
      </dgm:t>
    </dgm:pt>
    <dgm:pt modelId="{747D0AC3-201E-4B40-8FC7-B2941B95284D}" type="pres">
      <dgm:prSet presAssocID="{C6CF29A8-3AA4-4AC7-9AA2-42440ECF212C}" presName="root" presStyleCnt="0">
        <dgm:presLayoutVars>
          <dgm:dir/>
          <dgm:resizeHandles val="exact"/>
        </dgm:presLayoutVars>
      </dgm:prSet>
      <dgm:spPr/>
      <dgm:t>
        <a:bodyPr/>
        <a:lstStyle/>
        <a:p>
          <a:endParaRPr lang="en-US"/>
        </a:p>
      </dgm:t>
    </dgm:pt>
    <dgm:pt modelId="{55AA13CD-7A7A-44EA-AFAD-CBA9A71FF343}" type="pres">
      <dgm:prSet presAssocID="{FCE04710-3888-45E5-AF7E-0BCED80DC0C3}" presName="compNode" presStyleCnt="0"/>
      <dgm:spPr/>
    </dgm:pt>
    <dgm:pt modelId="{C85B29EC-65D1-4993-A0A5-E84880D85A5A}" type="pres">
      <dgm:prSet presAssocID="{FCE04710-3888-45E5-AF7E-0BCED80DC0C3}" presName="iconBgRect" presStyleLbl="bgShp" presStyleIdx="0" presStyleCnt="4"/>
      <dgm:spPr>
        <a:prstGeom prst="round2DiagRect">
          <a:avLst>
            <a:gd name="adj1" fmla="val 29727"/>
            <a:gd name="adj2" fmla="val 0"/>
          </a:avLst>
        </a:prstGeom>
      </dgm:spPr>
    </dgm:pt>
    <dgm:pt modelId="{E4DB8D5E-F13C-4990-8313-4986755B5BCD}" type="pres">
      <dgm:prSet presAssocID="{FCE04710-3888-45E5-AF7E-0BCED80DC0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ar chart"/>
        </a:ext>
      </dgm:extLst>
    </dgm:pt>
    <dgm:pt modelId="{9754A0FC-64EC-4011-90F7-E09AD42F331C}" type="pres">
      <dgm:prSet presAssocID="{FCE04710-3888-45E5-AF7E-0BCED80DC0C3}" presName="spaceRect" presStyleCnt="0"/>
      <dgm:spPr/>
    </dgm:pt>
    <dgm:pt modelId="{04BC1886-37C9-4ED9-B291-1307922296D4}" type="pres">
      <dgm:prSet presAssocID="{FCE04710-3888-45E5-AF7E-0BCED80DC0C3}" presName="textRect" presStyleLbl="revTx" presStyleIdx="0" presStyleCnt="4">
        <dgm:presLayoutVars>
          <dgm:chMax val="1"/>
          <dgm:chPref val="1"/>
        </dgm:presLayoutVars>
      </dgm:prSet>
      <dgm:spPr/>
      <dgm:t>
        <a:bodyPr/>
        <a:lstStyle/>
        <a:p>
          <a:endParaRPr lang="en-US"/>
        </a:p>
      </dgm:t>
    </dgm:pt>
    <dgm:pt modelId="{DC8DEB9B-D9E0-48D4-9CFB-3FBD6388A673}" type="pres">
      <dgm:prSet presAssocID="{F0DECDB4-1047-42D7-9BB3-5E30128CDC96}" presName="sibTrans" presStyleCnt="0"/>
      <dgm:spPr/>
    </dgm:pt>
    <dgm:pt modelId="{220166CE-02E1-4DA4-A525-E77B49408509}" type="pres">
      <dgm:prSet presAssocID="{58C22F5C-266A-41B4-86F3-9A53B742A304}" presName="compNode" presStyleCnt="0"/>
      <dgm:spPr/>
    </dgm:pt>
    <dgm:pt modelId="{AC0924ED-8B96-4044-90CB-AE109BE66FD4}" type="pres">
      <dgm:prSet presAssocID="{58C22F5C-266A-41B4-86F3-9A53B742A304}" presName="iconBgRect" presStyleLbl="bgShp" presStyleIdx="1" presStyleCnt="4"/>
      <dgm:spPr>
        <a:prstGeom prst="round2DiagRect">
          <a:avLst>
            <a:gd name="adj1" fmla="val 29727"/>
            <a:gd name="adj2" fmla="val 0"/>
          </a:avLst>
        </a:prstGeom>
      </dgm:spPr>
    </dgm:pt>
    <dgm:pt modelId="{CCCEDED1-1384-45A9-9C09-29A76A2624E1}" type="pres">
      <dgm:prSet presAssocID="{58C22F5C-266A-41B4-86F3-9A53B742A30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List"/>
        </a:ext>
      </dgm:extLst>
    </dgm:pt>
    <dgm:pt modelId="{039F83D4-AE1D-47ED-A101-D29C01814224}" type="pres">
      <dgm:prSet presAssocID="{58C22F5C-266A-41B4-86F3-9A53B742A304}" presName="spaceRect" presStyleCnt="0"/>
      <dgm:spPr/>
    </dgm:pt>
    <dgm:pt modelId="{07392BC6-CC45-49B7-8212-686E9D3AA727}" type="pres">
      <dgm:prSet presAssocID="{58C22F5C-266A-41B4-86F3-9A53B742A304}" presName="textRect" presStyleLbl="revTx" presStyleIdx="1" presStyleCnt="4">
        <dgm:presLayoutVars>
          <dgm:chMax val="1"/>
          <dgm:chPref val="1"/>
        </dgm:presLayoutVars>
      </dgm:prSet>
      <dgm:spPr/>
      <dgm:t>
        <a:bodyPr/>
        <a:lstStyle/>
        <a:p>
          <a:endParaRPr lang="en-US"/>
        </a:p>
      </dgm:t>
    </dgm:pt>
    <dgm:pt modelId="{4FC6BCCD-A818-42F6-A9FB-0AE126E0CA97}" type="pres">
      <dgm:prSet presAssocID="{A652D081-7660-4CED-A296-F72B1787FE55}" presName="sibTrans" presStyleCnt="0"/>
      <dgm:spPr/>
    </dgm:pt>
    <dgm:pt modelId="{7A6B151B-1676-4E01-B6BC-F822F2572724}" type="pres">
      <dgm:prSet presAssocID="{45F370E4-CBD7-40FF-BB18-7369613783BC}" presName="compNode" presStyleCnt="0"/>
      <dgm:spPr/>
    </dgm:pt>
    <dgm:pt modelId="{D24CC7DC-E4F0-4A87-9790-572E337FFC23}" type="pres">
      <dgm:prSet presAssocID="{45F370E4-CBD7-40FF-BB18-7369613783BC}" presName="iconBgRect" presStyleLbl="bgShp" presStyleIdx="2" presStyleCnt="4"/>
      <dgm:spPr>
        <a:prstGeom prst="round2DiagRect">
          <a:avLst>
            <a:gd name="adj1" fmla="val 29727"/>
            <a:gd name="adj2" fmla="val 0"/>
          </a:avLst>
        </a:prstGeom>
      </dgm:spPr>
    </dgm:pt>
    <dgm:pt modelId="{2268757B-F419-4266-AC67-6732E7CD1968}" type="pres">
      <dgm:prSet presAssocID="{45F370E4-CBD7-40FF-BB18-7369613783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laybook"/>
        </a:ext>
      </dgm:extLst>
    </dgm:pt>
    <dgm:pt modelId="{3A90959F-BBB6-4887-BF8D-E99029157324}" type="pres">
      <dgm:prSet presAssocID="{45F370E4-CBD7-40FF-BB18-7369613783BC}" presName="spaceRect" presStyleCnt="0"/>
      <dgm:spPr/>
    </dgm:pt>
    <dgm:pt modelId="{1936C536-B81C-47C6-A581-0FA8529043B8}" type="pres">
      <dgm:prSet presAssocID="{45F370E4-CBD7-40FF-BB18-7369613783BC}" presName="textRect" presStyleLbl="revTx" presStyleIdx="2" presStyleCnt="4">
        <dgm:presLayoutVars>
          <dgm:chMax val="1"/>
          <dgm:chPref val="1"/>
        </dgm:presLayoutVars>
      </dgm:prSet>
      <dgm:spPr/>
      <dgm:t>
        <a:bodyPr/>
        <a:lstStyle/>
        <a:p>
          <a:endParaRPr lang="en-US"/>
        </a:p>
      </dgm:t>
    </dgm:pt>
    <dgm:pt modelId="{39335EC6-4C94-43FE-83FE-629A74B952C5}" type="pres">
      <dgm:prSet presAssocID="{11559EF4-C725-4709-9410-4AE3F12B0F13}" presName="sibTrans" presStyleCnt="0"/>
      <dgm:spPr/>
    </dgm:pt>
    <dgm:pt modelId="{115038A5-C792-4CDE-8AC1-442220B9F10E}" type="pres">
      <dgm:prSet presAssocID="{C054C1AC-75C8-4838-A4A8-C928D9B80E8C}" presName="compNode" presStyleCnt="0"/>
      <dgm:spPr/>
    </dgm:pt>
    <dgm:pt modelId="{EC783990-CC1B-46DB-920E-E2F32D8186DC}" type="pres">
      <dgm:prSet presAssocID="{C054C1AC-75C8-4838-A4A8-C928D9B80E8C}" presName="iconBgRect" presStyleLbl="bgShp" presStyleIdx="3" presStyleCnt="4"/>
      <dgm:spPr>
        <a:prstGeom prst="round2DiagRect">
          <a:avLst>
            <a:gd name="adj1" fmla="val 29727"/>
            <a:gd name="adj2" fmla="val 0"/>
          </a:avLst>
        </a:prstGeom>
      </dgm:spPr>
    </dgm:pt>
    <dgm:pt modelId="{B29D4387-B9BD-4987-96A6-41A1E700E502}" type="pres">
      <dgm:prSet presAssocID="{C054C1AC-75C8-4838-A4A8-C928D9B80E8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Magnifying glass"/>
        </a:ext>
      </dgm:extLst>
    </dgm:pt>
    <dgm:pt modelId="{8AFF3058-5AA0-4EF0-93BD-8DEBA8F55FF5}" type="pres">
      <dgm:prSet presAssocID="{C054C1AC-75C8-4838-A4A8-C928D9B80E8C}" presName="spaceRect" presStyleCnt="0"/>
      <dgm:spPr/>
    </dgm:pt>
    <dgm:pt modelId="{DCCB72CE-CA61-49F6-8A3A-6586E1138213}" type="pres">
      <dgm:prSet presAssocID="{C054C1AC-75C8-4838-A4A8-C928D9B80E8C}" presName="textRect" presStyleLbl="revTx" presStyleIdx="3" presStyleCnt="4">
        <dgm:presLayoutVars>
          <dgm:chMax val="1"/>
          <dgm:chPref val="1"/>
        </dgm:presLayoutVars>
      </dgm:prSet>
      <dgm:spPr/>
      <dgm:t>
        <a:bodyPr/>
        <a:lstStyle/>
        <a:p>
          <a:endParaRPr lang="en-US"/>
        </a:p>
      </dgm:t>
    </dgm:pt>
  </dgm:ptLst>
  <dgm:cxnLst>
    <dgm:cxn modelId="{439DC557-F0C6-4134-87BF-C8EB4052EAB9}" type="presOf" srcId="{FCE04710-3888-45E5-AF7E-0BCED80DC0C3}" destId="{04BC1886-37C9-4ED9-B291-1307922296D4}" srcOrd="0" destOrd="0" presId="urn:microsoft.com/office/officeart/2018/5/layout/IconLeafLabelList"/>
    <dgm:cxn modelId="{2C1C837B-81B7-47F2-A3EE-4803D4857C8B}" type="presOf" srcId="{C054C1AC-75C8-4838-A4A8-C928D9B80E8C}" destId="{DCCB72CE-CA61-49F6-8A3A-6586E1138213}" srcOrd="0" destOrd="0" presId="urn:microsoft.com/office/officeart/2018/5/layout/IconLeafLabelList"/>
    <dgm:cxn modelId="{A6B23150-9A3D-4BFA-BB21-AFACBEFBD68F}" srcId="{C6CF29A8-3AA4-4AC7-9AA2-42440ECF212C}" destId="{45F370E4-CBD7-40FF-BB18-7369613783BC}" srcOrd="2" destOrd="0" parTransId="{50C07436-5EF3-4D70-8E7B-D22F5C6F9948}" sibTransId="{11559EF4-C725-4709-9410-4AE3F12B0F13}"/>
    <dgm:cxn modelId="{1AC6B96F-FA67-43D5-837A-3B77DB56E804}" type="presOf" srcId="{58C22F5C-266A-41B4-86F3-9A53B742A304}" destId="{07392BC6-CC45-49B7-8212-686E9D3AA727}" srcOrd="0" destOrd="0" presId="urn:microsoft.com/office/officeart/2018/5/layout/IconLeafLabelList"/>
    <dgm:cxn modelId="{4644A830-044D-4B61-A5AA-FB4E0BE6C8C5}" type="presOf" srcId="{45F370E4-CBD7-40FF-BB18-7369613783BC}" destId="{1936C536-B81C-47C6-A581-0FA8529043B8}" srcOrd="0" destOrd="0" presId="urn:microsoft.com/office/officeart/2018/5/layout/IconLeafLabelList"/>
    <dgm:cxn modelId="{7B0C5DD4-2C2A-40F2-A147-6E63BA05A310}" srcId="{C6CF29A8-3AA4-4AC7-9AA2-42440ECF212C}" destId="{C054C1AC-75C8-4838-A4A8-C928D9B80E8C}" srcOrd="3" destOrd="0" parTransId="{1A5B5FFB-EFF8-41F3-A315-C8D3D37E85D5}" sibTransId="{A223831F-D525-41B4-9E2B-C6915825CFC0}"/>
    <dgm:cxn modelId="{2E6AC4F5-DE70-4F3D-8293-8A7B08FFB55F}" type="presOf" srcId="{C6CF29A8-3AA4-4AC7-9AA2-42440ECF212C}" destId="{747D0AC3-201E-4B40-8FC7-B2941B95284D}" srcOrd="0" destOrd="0" presId="urn:microsoft.com/office/officeart/2018/5/layout/IconLeafLabelList"/>
    <dgm:cxn modelId="{59942A72-DADA-4A64-BB74-4A5C513980B9}" srcId="{C6CF29A8-3AA4-4AC7-9AA2-42440ECF212C}" destId="{FCE04710-3888-45E5-AF7E-0BCED80DC0C3}" srcOrd="0" destOrd="0" parTransId="{5CE6D041-CF87-421F-97CD-637EA9FE3CDF}" sibTransId="{F0DECDB4-1047-42D7-9BB3-5E30128CDC96}"/>
    <dgm:cxn modelId="{23A3400B-7DA1-49AE-8D2B-5585CDE82EBA}" srcId="{C6CF29A8-3AA4-4AC7-9AA2-42440ECF212C}" destId="{58C22F5C-266A-41B4-86F3-9A53B742A304}" srcOrd="1" destOrd="0" parTransId="{D9936EB4-1FD9-4A86-BBD6-2ED5D691C70F}" sibTransId="{A652D081-7660-4CED-A296-F72B1787FE55}"/>
    <dgm:cxn modelId="{1B04034D-4FA9-485E-97DD-677FDD973293}" type="presParOf" srcId="{747D0AC3-201E-4B40-8FC7-B2941B95284D}" destId="{55AA13CD-7A7A-44EA-AFAD-CBA9A71FF343}" srcOrd="0" destOrd="0" presId="urn:microsoft.com/office/officeart/2018/5/layout/IconLeafLabelList"/>
    <dgm:cxn modelId="{D84C49AC-DFFD-44EE-A793-77352AA65177}" type="presParOf" srcId="{55AA13CD-7A7A-44EA-AFAD-CBA9A71FF343}" destId="{C85B29EC-65D1-4993-A0A5-E84880D85A5A}" srcOrd="0" destOrd="0" presId="urn:microsoft.com/office/officeart/2018/5/layout/IconLeafLabelList"/>
    <dgm:cxn modelId="{ADA3C72A-22F4-4117-B9C3-B4D7CDA39662}" type="presParOf" srcId="{55AA13CD-7A7A-44EA-AFAD-CBA9A71FF343}" destId="{E4DB8D5E-F13C-4990-8313-4986755B5BCD}" srcOrd="1" destOrd="0" presId="urn:microsoft.com/office/officeart/2018/5/layout/IconLeafLabelList"/>
    <dgm:cxn modelId="{A1193DD5-9698-4AB8-8C50-DE316F4EBCE5}" type="presParOf" srcId="{55AA13CD-7A7A-44EA-AFAD-CBA9A71FF343}" destId="{9754A0FC-64EC-4011-90F7-E09AD42F331C}" srcOrd="2" destOrd="0" presId="urn:microsoft.com/office/officeart/2018/5/layout/IconLeafLabelList"/>
    <dgm:cxn modelId="{AAE6124D-B561-4DAE-98C7-1ECEFFE1A9CA}" type="presParOf" srcId="{55AA13CD-7A7A-44EA-AFAD-CBA9A71FF343}" destId="{04BC1886-37C9-4ED9-B291-1307922296D4}" srcOrd="3" destOrd="0" presId="urn:microsoft.com/office/officeart/2018/5/layout/IconLeafLabelList"/>
    <dgm:cxn modelId="{6855BB34-3483-4BAE-AAC6-D1CD4969A1DA}" type="presParOf" srcId="{747D0AC3-201E-4B40-8FC7-B2941B95284D}" destId="{DC8DEB9B-D9E0-48D4-9CFB-3FBD6388A673}" srcOrd="1" destOrd="0" presId="urn:microsoft.com/office/officeart/2018/5/layout/IconLeafLabelList"/>
    <dgm:cxn modelId="{1AB2CFD9-50D1-44FF-B164-F1347AE2CF32}" type="presParOf" srcId="{747D0AC3-201E-4B40-8FC7-B2941B95284D}" destId="{220166CE-02E1-4DA4-A525-E77B49408509}" srcOrd="2" destOrd="0" presId="urn:microsoft.com/office/officeart/2018/5/layout/IconLeafLabelList"/>
    <dgm:cxn modelId="{0C634E5C-26E5-490D-B298-5841470A1205}" type="presParOf" srcId="{220166CE-02E1-4DA4-A525-E77B49408509}" destId="{AC0924ED-8B96-4044-90CB-AE109BE66FD4}" srcOrd="0" destOrd="0" presId="urn:microsoft.com/office/officeart/2018/5/layout/IconLeafLabelList"/>
    <dgm:cxn modelId="{3FE2D234-8F2C-4C0B-B298-512A5910B9B5}" type="presParOf" srcId="{220166CE-02E1-4DA4-A525-E77B49408509}" destId="{CCCEDED1-1384-45A9-9C09-29A76A2624E1}" srcOrd="1" destOrd="0" presId="urn:microsoft.com/office/officeart/2018/5/layout/IconLeafLabelList"/>
    <dgm:cxn modelId="{87A9B55B-671D-4BBD-B0AC-7EAB548AD882}" type="presParOf" srcId="{220166CE-02E1-4DA4-A525-E77B49408509}" destId="{039F83D4-AE1D-47ED-A101-D29C01814224}" srcOrd="2" destOrd="0" presId="urn:microsoft.com/office/officeart/2018/5/layout/IconLeafLabelList"/>
    <dgm:cxn modelId="{6FA94F86-A209-4F14-A53E-AB0C699C4EF3}" type="presParOf" srcId="{220166CE-02E1-4DA4-A525-E77B49408509}" destId="{07392BC6-CC45-49B7-8212-686E9D3AA727}" srcOrd="3" destOrd="0" presId="urn:microsoft.com/office/officeart/2018/5/layout/IconLeafLabelList"/>
    <dgm:cxn modelId="{7B6F36CC-E985-4707-933D-E35305E3CA4F}" type="presParOf" srcId="{747D0AC3-201E-4B40-8FC7-B2941B95284D}" destId="{4FC6BCCD-A818-42F6-A9FB-0AE126E0CA97}" srcOrd="3" destOrd="0" presId="urn:microsoft.com/office/officeart/2018/5/layout/IconLeafLabelList"/>
    <dgm:cxn modelId="{433B52D2-FC9B-43FD-AA4A-280978F0AB8E}" type="presParOf" srcId="{747D0AC3-201E-4B40-8FC7-B2941B95284D}" destId="{7A6B151B-1676-4E01-B6BC-F822F2572724}" srcOrd="4" destOrd="0" presId="urn:microsoft.com/office/officeart/2018/5/layout/IconLeafLabelList"/>
    <dgm:cxn modelId="{337FA20A-D71B-4F24-A552-D25C5162295F}" type="presParOf" srcId="{7A6B151B-1676-4E01-B6BC-F822F2572724}" destId="{D24CC7DC-E4F0-4A87-9790-572E337FFC23}" srcOrd="0" destOrd="0" presId="urn:microsoft.com/office/officeart/2018/5/layout/IconLeafLabelList"/>
    <dgm:cxn modelId="{4CDFC68C-E444-41FB-AB61-F6DEF7877E5B}" type="presParOf" srcId="{7A6B151B-1676-4E01-B6BC-F822F2572724}" destId="{2268757B-F419-4266-AC67-6732E7CD1968}" srcOrd="1" destOrd="0" presId="urn:microsoft.com/office/officeart/2018/5/layout/IconLeafLabelList"/>
    <dgm:cxn modelId="{D4979DBE-A53C-464B-9B2D-4FA01E4D31A7}" type="presParOf" srcId="{7A6B151B-1676-4E01-B6BC-F822F2572724}" destId="{3A90959F-BBB6-4887-BF8D-E99029157324}" srcOrd="2" destOrd="0" presId="urn:microsoft.com/office/officeart/2018/5/layout/IconLeafLabelList"/>
    <dgm:cxn modelId="{DA670435-6942-478B-8509-D7BD1EAA189D}" type="presParOf" srcId="{7A6B151B-1676-4E01-B6BC-F822F2572724}" destId="{1936C536-B81C-47C6-A581-0FA8529043B8}" srcOrd="3" destOrd="0" presId="urn:microsoft.com/office/officeart/2018/5/layout/IconLeafLabelList"/>
    <dgm:cxn modelId="{9EFD7FF8-A34D-48F7-A486-9AEA180C1C89}" type="presParOf" srcId="{747D0AC3-201E-4B40-8FC7-B2941B95284D}" destId="{39335EC6-4C94-43FE-83FE-629A74B952C5}" srcOrd="5" destOrd="0" presId="urn:microsoft.com/office/officeart/2018/5/layout/IconLeafLabelList"/>
    <dgm:cxn modelId="{E472E423-75C6-4EBE-A1D7-BACA27259965}" type="presParOf" srcId="{747D0AC3-201E-4B40-8FC7-B2941B95284D}" destId="{115038A5-C792-4CDE-8AC1-442220B9F10E}" srcOrd="6" destOrd="0" presId="urn:microsoft.com/office/officeart/2018/5/layout/IconLeafLabelList"/>
    <dgm:cxn modelId="{4328AF5D-0BF6-4287-86D9-0D13E1379B49}" type="presParOf" srcId="{115038A5-C792-4CDE-8AC1-442220B9F10E}" destId="{EC783990-CC1B-46DB-920E-E2F32D8186DC}" srcOrd="0" destOrd="0" presId="urn:microsoft.com/office/officeart/2018/5/layout/IconLeafLabelList"/>
    <dgm:cxn modelId="{94C2F565-AC82-4319-AE1E-B608DD467F92}" type="presParOf" srcId="{115038A5-C792-4CDE-8AC1-442220B9F10E}" destId="{B29D4387-B9BD-4987-96A6-41A1E700E502}" srcOrd="1" destOrd="0" presId="urn:microsoft.com/office/officeart/2018/5/layout/IconLeafLabelList"/>
    <dgm:cxn modelId="{D2062C4F-9AB1-4BA2-AE6C-B48ED2971AD3}" type="presParOf" srcId="{115038A5-C792-4CDE-8AC1-442220B9F10E}" destId="{8AFF3058-5AA0-4EF0-93BD-8DEBA8F55FF5}" srcOrd="2" destOrd="0" presId="urn:microsoft.com/office/officeart/2018/5/layout/IconLeafLabelList"/>
    <dgm:cxn modelId="{E3BF21FE-B797-4D71-A1BE-6E0FBB63EF44}" type="presParOf" srcId="{115038A5-C792-4CDE-8AC1-442220B9F10E}" destId="{DCCB72CE-CA61-49F6-8A3A-6586E113821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F94C0-29C5-4BD2-A889-BF899AB3E80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63BFBE-8221-401D-9B29-EA4383E55BCC}">
      <dgm:prSet/>
      <dgm:spPr/>
      <dgm:t>
        <a:bodyPr/>
        <a:lstStyle/>
        <a:p>
          <a:pPr rtl="0"/>
          <a:r>
            <a:rPr lang="en-US" dirty="0">
              <a:latin typeface="Calibri Light" panose="020F0302020204030204"/>
            </a:rPr>
            <a:t> Plan Team Building</a:t>
          </a:r>
          <a:r>
            <a:rPr lang="en-US" dirty="0"/>
            <a:t> activities based on the assessment.</a:t>
          </a:r>
        </a:p>
      </dgm:t>
    </dgm:pt>
    <dgm:pt modelId="{EC94911E-026F-4215-939D-B46394A310A4}" type="parTrans" cxnId="{4C5B3B64-760C-4BA7-825D-E148E2D95456}">
      <dgm:prSet/>
      <dgm:spPr/>
      <dgm:t>
        <a:bodyPr/>
        <a:lstStyle/>
        <a:p>
          <a:endParaRPr lang="en-US"/>
        </a:p>
      </dgm:t>
    </dgm:pt>
    <dgm:pt modelId="{B1DD11A6-1A54-4103-98D6-A76415BBD1B3}" type="sibTrans" cxnId="{4C5B3B64-760C-4BA7-825D-E148E2D95456}">
      <dgm:prSet/>
      <dgm:spPr/>
      <dgm:t>
        <a:bodyPr/>
        <a:lstStyle/>
        <a:p>
          <a:endParaRPr lang="en-US"/>
        </a:p>
      </dgm:t>
    </dgm:pt>
    <dgm:pt modelId="{B592B638-0A32-418C-AD89-45341D16D415}">
      <dgm:prSet/>
      <dgm:spPr/>
      <dgm:t>
        <a:bodyPr/>
        <a:lstStyle/>
        <a:p>
          <a:r>
            <a:rPr lang="en-US" dirty="0"/>
            <a:t>Use an example to illustrate how lower assessment scores indicate areas in need of improvement.</a:t>
          </a:r>
        </a:p>
      </dgm:t>
    </dgm:pt>
    <dgm:pt modelId="{370F882B-6333-4169-9F5B-9484F0F744F0}" type="parTrans" cxnId="{E19B9A40-5C02-4BA1-AD24-F9B1C86D5A7D}">
      <dgm:prSet/>
      <dgm:spPr/>
      <dgm:t>
        <a:bodyPr/>
        <a:lstStyle/>
        <a:p>
          <a:endParaRPr lang="en-US"/>
        </a:p>
      </dgm:t>
    </dgm:pt>
    <dgm:pt modelId="{55D1C494-95EC-435A-B5A8-B2F7D0F4458C}" type="sibTrans" cxnId="{E19B9A40-5C02-4BA1-AD24-F9B1C86D5A7D}">
      <dgm:prSet/>
      <dgm:spPr/>
      <dgm:t>
        <a:bodyPr/>
        <a:lstStyle/>
        <a:p>
          <a:endParaRPr lang="en-US"/>
        </a:p>
      </dgm:t>
    </dgm:pt>
    <dgm:pt modelId="{417D00B8-6533-498F-A6A0-1514F7B963F5}" type="pres">
      <dgm:prSet presAssocID="{BC5F94C0-29C5-4BD2-A889-BF899AB3E80C}" presName="root" presStyleCnt="0">
        <dgm:presLayoutVars>
          <dgm:dir/>
          <dgm:resizeHandles val="exact"/>
        </dgm:presLayoutVars>
      </dgm:prSet>
      <dgm:spPr/>
      <dgm:t>
        <a:bodyPr/>
        <a:lstStyle/>
        <a:p>
          <a:endParaRPr lang="en-US"/>
        </a:p>
      </dgm:t>
    </dgm:pt>
    <dgm:pt modelId="{594CCDDF-C420-4037-A5FC-67C105635196}" type="pres">
      <dgm:prSet presAssocID="{C563BFBE-8221-401D-9B29-EA4383E55BCC}" presName="compNode" presStyleCnt="0"/>
      <dgm:spPr/>
    </dgm:pt>
    <dgm:pt modelId="{B4F28065-5DF4-47BC-A5F0-C5A21C3C7C87}" type="pres">
      <dgm:prSet presAssocID="{C563BFBE-8221-401D-9B29-EA4383E55BCC}" presName="iconRect" presStyleLbl="node1" presStyleIdx="0" presStyleCnt="2" custFlipVert="1" custScaleX="39024" custScaleY="61725"/>
      <dgm:spPr>
        <a:ln>
          <a:noFill/>
        </a:ln>
      </dgm:spPr>
      <dgm:extLst/>
    </dgm:pt>
    <dgm:pt modelId="{3694C023-B005-4250-88A9-14DA57439752}" type="pres">
      <dgm:prSet presAssocID="{C563BFBE-8221-401D-9B29-EA4383E55BCC}" presName="spaceRect" presStyleCnt="0"/>
      <dgm:spPr/>
    </dgm:pt>
    <dgm:pt modelId="{5D374694-9812-480D-BA77-4D0C8B5C1723}" type="pres">
      <dgm:prSet presAssocID="{C563BFBE-8221-401D-9B29-EA4383E55BCC}" presName="textRect" presStyleLbl="revTx" presStyleIdx="0" presStyleCnt="2">
        <dgm:presLayoutVars>
          <dgm:chMax val="1"/>
          <dgm:chPref val="1"/>
        </dgm:presLayoutVars>
      </dgm:prSet>
      <dgm:spPr/>
      <dgm:t>
        <a:bodyPr/>
        <a:lstStyle/>
        <a:p>
          <a:endParaRPr lang="en-US"/>
        </a:p>
      </dgm:t>
    </dgm:pt>
    <dgm:pt modelId="{6BB79A3C-78D0-4332-B0AE-31FB8603DD08}" type="pres">
      <dgm:prSet presAssocID="{B1DD11A6-1A54-4103-98D6-A76415BBD1B3}" presName="sibTrans" presStyleCnt="0"/>
      <dgm:spPr/>
    </dgm:pt>
    <dgm:pt modelId="{5F66C112-B9CA-4572-B450-9E595FAE4FA4}" type="pres">
      <dgm:prSet presAssocID="{B592B638-0A32-418C-AD89-45341D16D415}" presName="compNode" presStyleCnt="0"/>
      <dgm:spPr/>
    </dgm:pt>
    <dgm:pt modelId="{4B3E56C1-F60D-442A-90E3-D268DB74F241}" type="pres">
      <dgm:prSet presAssocID="{B592B638-0A32-418C-AD89-45341D16D415}" presName="iconRect" presStyleLbl="node1" presStyleIdx="1" presStyleCnt="2" custScaleX="70124" custScaleY="10596"/>
      <dgm:spPr>
        <a:ln>
          <a:noFill/>
        </a:ln>
      </dgm:spPr>
      <dgm:extLst/>
    </dgm:pt>
    <dgm:pt modelId="{36AA96A8-A494-4874-9F50-793FB408AE35}" type="pres">
      <dgm:prSet presAssocID="{B592B638-0A32-418C-AD89-45341D16D415}" presName="spaceRect" presStyleCnt="0"/>
      <dgm:spPr/>
    </dgm:pt>
    <dgm:pt modelId="{1ADC2264-272E-4E09-9446-DFF1F3FAF5AE}" type="pres">
      <dgm:prSet presAssocID="{B592B638-0A32-418C-AD89-45341D16D415}" presName="textRect" presStyleLbl="revTx" presStyleIdx="1" presStyleCnt="2">
        <dgm:presLayoutVars>
          <dgm:chMax val="1"/>
          <dgm:chPref val="1"/>
        </dgm:presLayoutVars>
      </dgm:prSet>
      <dgm:spPr/>
      <dgm:t>
        <a:bodyPr/>
        <a:lstStyle/>
        <a:p>
          <a:endParaRPr lang="en-US"/>
        </a:p>
      </dgm:t>
    </dgm:pt>
  </dgm:ptLst>
  <dgm:cxnLst>
    <dgm:cxn modelId="{154D70DB-3710-4D8C-999A-EEEB4073C2BF}" type="presOf" srcId="{BC5F94C0-29C5-4BD2-A889-BF899AB3E80C}" destId="{417D00B8-6533-498F-A6A0-1514F7B963F5}" srcOrd="0" destOrd="0" presId="urn:microsoft.com/office/officeart/2018/2/layout/IconLabelList"/>
    <dgm:cxn modelId="{4C5B3B64-760C-4BA7-825D-E148E2D95456}" srcId="{BC5F94C0-29C5-4BD2-A889-BF899AB3E80C}" destId="{C563BFBE-8221-401D-9B29-EA4383E55BCC}" srcOrd="0" destOrd="0" parTransId="{EC94911E-026F-4215-939D-B46394A310A4}" sibTransId="{B1DD11A6-1A54-4103-98D6-A76415BBD1B3}"/>
    <dgm:cxn modelId="{E19B9A40-5C02-4BA1-AD24-F9B1C86D5A7D}" srcId="{BC5F94C0-29C5-4BD2-A889-BF899AB3E80C}" destId="{B592B638-0A32-418C-AD89-45341D16D415}" srcOrd="1" destOrd="0" parTransId="{370F882B-6333-4169-9F5B-9484F0F744F0}" sibTransId="{55D1C494-95EC-435A-B5A8-B2F7D0F4458C}"/>
    <dgm:cxn modelId="{78B6FD18-0CDD-4892-977C-D36D1460B288}" type="presOf" srcId="{B592B638-0A32-418C-AD89-45341D16D415}" destId="{1ADC2264-272E-4E09-9446-DFF1F3FAF5AE}" srcOrd="0" destOrd="0" presId="urn:microsoft.com/office/officeart/2018/2/layout/IconLabelList"/>
    <dgm:cxn modelId="{EF65539B-B0E6-49E4-AD54-88DC4FA0C210}" type="presOf" srcId="{C563BFBE-8221-401D-9B29-EA4383E55BCC}" destId="{5D374694-9812-480D-BA77-4D0C8B5C1723}" srcOrd="0" destOrd="0" presId="urn:microsoft.com/office/officeart/2018/2/layout/IconLabelList"/>
    <dgm:cxn modelId="{392982A6-8133-456A-840A-845ECE4B28BE}" type="presParOf" srcId="{417D00B8-6533-498F-A6A0-1514F7B963F5}" destId="{594CCDDF-C420-4037-A5FC-67C105635196}" srcOrd="0" destOrd="0" presId="urn:microsoft.com/office/officeart/2018/2/layout/IconLabelList"/>
    <dgm:cxn modelId="{5DEC7F90-1380-4F56-AB3C-4360CE531699}" type="presParOf" srcId="{594CCDDF-C420-4037-A5FC-67C105635196}" destId="{B4F28065-5DF4-47BC-A5F0-C5A21C3C7C87}" srcOrd="0" destOrd="0" presId="urn:microsoft.com/office/officeart/2018/2/layout/IconLabelList"/>
    <dgm:cxn modelId="{CBEBA4BD-4EA0-4152-ABDB-ECBA0D5B9583}" type="presParOf" srcId="{594CCDDF-C420-4037-A5FC-67C105635196}" destId="{3694C023-B005-4250-88A9-14DA57439752}" srcOrd="1" destOrd="0" presId="urn:microsoft.com/office/officeart/2018/2/layout/IconLabelList"/>
    <dgm:cxn modelId="{0A4D0C8E-C578-42C9-89B4-22C351ED8FC5}" type="presParOf" srcId="{594CCDDF-C420-4037-A5FC-67C105635196}" destId="{5D374694-9812-480D-BA77-4D0C8B5C1723}" srcOrd="2" destOrd="0" presId="urn:microsoft.com/office/officeart/2018/2/layout/IconLabelList"/>
    <dgm:cxn modelId="{F7F2D002-73DF-46DA-BB51-1D4107D6B1E3}" type="presParOf" srcId="{417D00B8-6533-498F-A6A0-1514F7B963F5}" destId="{6BB79A3C-78D0-4332-B0AE-31FB8603DD08}" srcOrd="1" destOrd="0" presId="urn:microsoft.com/office/officeart/2018/2/layout/IconLabelList"/>
    <dgm:cxn modelId="{13B66FA2-6A82-4832-804F-5515896CF119}" type="presParOf" srcId="{417D00B8-6533-498F-A6A0-1514F7B963F5}" destId="{5F66C112-B9CA-4572-B450-9E595FAE4FA4}" srcOrd="2" destOrd="0" presId="urn:microsoft.com/office/officeart/2018/2/layout/IconLabelList"/>
    <dgm:cxn modelId="{69F54EAA-2BFE-4F99-AA48-C494771C2575}" type="presParOf" srcId="{5F66C112-B9CA-4572-B450-9E595FAE4FA4}" destId="{4B3E56C1-F60D-442A-90E3-D268DB74F241}" srcOrd="0" destOrd="0" presId="urn:microsoft.com/office/officeart/2018/2/layout/IconLabelList"/>
    <dgm:cxn modelId="{24ABEE73-1524-4838-8768-9AB3872F82B0}" type="presParOf" srcId="{5F66C112-B9CA-4572-B450-9E595FAE4FA4}" destId="{36AA96A8-A494-4874-9F50-793FB408AE35}" srcOrd="1" destOrd="0" presId="urn:microsoft.com/office/officeart/2018/2/layout/IconLabelList"/>
    <dgm:cxn modelId="{4A099D4E-24C4-439C-80F8-B8457AA77DC6}" type="presParOf" srcId="{5F66C112-B9CA-4572-B450-9E595FAE4FA4}" destId="{1ADC2264-272E-4E09-9446-DFF1F3FAF5A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4A3FF7-2B98-471E-9254-C0C774CC88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BAE644E-F606-4F9F-8A38-40FCA0EFC811}">
      <dgm:prSet/>
      <dgm:spPr/>
      <dgm:t>
        <a:bodyPr/>
        <a:lstStyle/>
        <a:p>
          <a:pPr>
            <a:lnSpc>
              <a:spcPct val="100000"/>
            </a:lnSpc>
          </a:pPr>
          <a:r>
            <a:rPr lang="en-US" b="0" i="0" dirty="0"/>
            <a:t>Emphasize the importance of assessing the impact of team-building initiatives.</a:t>
          </a:r>
          <a:endParaRPr lang="en-US" dirty="0"/>
        </a:p>
      </dgm:t>
    </dgm:pt>
    <dgm:pt modelId="{C0D0DB90-9CB7-4468-9B71-25EF5C3641F2}" type="parTrans" cxnId="{0F050DB1-7416-4E26-A6DF-EC59BA39E81A}">
      <dgm:prSet/>
      <dgm:spPr/>
      <dgm:t>
        <a:bodyPr/>
        <a:lstStyle/>
        <a:p>
          <a:endParaRPr lang="en-US"/>
        </a:p>
      </dgm:t>
    </dgm:pt>
    <dgm:pt modelId="{419CA2D6-A53A-4756-993F-8111FEBFB471}" type="sibTrans" cxnId="{0F050DB1-7416-4E26-A6DF-EC59BA39E81A}">
      <dgm:prSet/>
      <dgm:spPr/>
      <dgm:t>
        <a:bodyPr/>
        <a:lstStyle/>
        <a:p>
          <a:endParaRPr lang="en-US"/>
        </a:p>
      </dgm:t>
    </dgm:pt>
    <dgm:pt modelId="{BA4D64D8-70BC-4D31-A0E8-0FB67B69B867}">
      <dgm:prSet/>
      <dgm:spPr/>
      <dgm:t>
        <a:bodyPr/>
        <a:lstStyle/>
        <a:p>
          <a:pPr>
            <a:lnSpc>
              <a:spcPct val="100000"/>
            </a:lnSpc>
          </a:pPr>
          <a:r>
            <a:rPr lang="en-US" b="0" i="0" dirty="0"/>
            <a:t>Highlight the need for a structured evaluation process to measure progress.</a:t>
          </a:r>
        </a:p>
      </dgm:t>
    </dgm:pt>
    <dgm:pt modelId="{60FDE6F8-B662-47ED-8AB2-1F176C01C673}" type="parTrans" cxnId="{4E3F79CB-7053-4628-A552-24A0BB759048}">
      <dgm:prSet/>
      <dgm:spPr/>
      <dgm:t>
        <a:bodyPr/>
        <a:lstStyle/>
        <a:p>
          <a:endParaRPr lang="en-US"/>
        </a:p>
      </dgm:t>
    </dgm:pt>
    <dgm:pt modelId="{9CE68AD5-25E5-4E36-AE30-C7CA74E7BF27}" type="sibTrans" cxnId="{4E3F79CB-7053-4628-A552-24A0BB759048}">
      <dgm:prSet/>
      <dgm:spPr/>
      <dgm:t>
        <a:bodyPr/>
        <a:lstStyle/>
        <a:p>
          <a:endParaRPr lang="en-US"/>
        </a:p>
      </dgm:t>
    </dgm:pt>
    <dgm:pt modelId="{A44C07E8-2DD8-4E24-90B1-FD6CF1A5AD57}">
      <dgm:prSet/>
      <dgm:spPr/>
      <dgm:t>
        <a:bodyPr/>
        <a:lstStyle/>
        <a:p>
          <a:pPr>
            <a:lnSpc>
              <a:spcPct val="100000"/>
            </a:lnSpc>
          </a:pPr>
          <a:r>
            <a:rPr lang="en-US" b="0" i="0" dirty="0"/>
            <a:t>Introduce the "Team-Building Needs Assessment" tool as a guide for assessing the effectiveness of activities.</a:t>
          </a:r>
        </a:p>
      </dgm:t>
    </dgm:pt>
    <dgm:pt modelId="{9CBE7319-6F2A-416E-9976-4870D35ADF06}" type="parTrans" cxnId="{5F0F4C13-971D-4642-9A47-D8D3A0D0AA7C}">
      <dgm:prSet/>
      <dgm:spPr/>
      <dgm:t>
        <a:bodyPr/>
        <a:lstStyle/>
        <a:p>
          <a:endParaRPr lang="en-US"/>
        </a:p>
      </dgm:t>
    </dgm:pt>
    <dgm:pt modelId="{A1FB11CE-C4E5-4D71-AE66-8A4780C33C9F}" type="sibTrans" cxnId="{5F0F4C13-971D-4642-9A47-D8D3A0D0AA7C}">
      <dgm:prSet/>
      <dgm:spPr/>
      <dgm:t>
        <a:bodyPr/>
        <a:lstStyle/>
        <a:p>
          <a:endParaRPr lang="en-US"/>
        </a:p>
      </dgm:t>
    </dgm:pt>
    <dgm:pt modelId="{80DB554F-EBD7-424E-8F0D-354652B8E15A}">
      <dgm:prSet/>
      <dgm:spPr/>
      <dgm:t>
        <a:bodyPr/>
        <a:lstStyle/>
        <a:p>
          <a:pPr>
            <a:lnSpc>
              <a:spcPct val="100000"/>
            </a:lnSpc>
          </a:pPr>
          <a:r>
            <a:rPr lang="en-US" b="0" i="0" dirty="0"/>
            <a:t>Show a sample before-and-after comparison of team assessment scores to demonstrate improvement.</a:t>
          </a:r>
        </a:p>
      </dgm:t>
    </dgm:pt>
    <dgm:pt modelId="{2A9026C6-B74C-4941-ACE3-E68E7F83BD46}" type="parTrans" cxnId="{8A7EFC28-0FF9-4899-B9D3-537EDCFA399E}">
      <dgm:prSet/>
      <dgm:spPr/>
      <dgm:t>
        <a:bodyPr/>
        <a:lstStyle/>
        <a:p>
          <a:endParaRPr lang="en-US"/>
        </a:p>
      </dgm:t>
    </dgm:pt>
    <dgm:pt modelId="{86B802B2-8F50-4A82-AD02-16D943830D96}" type="sibTrans" cxnId="{8A7EFC28-0FF9-4899-B9D3-537EDCFA399E}">
      <dgm:prSet/>
      <dgm:spPr/>
      <dgm:t>
        <a:bodyPr/>
        <a:lstStyle/>
        <a:p>
          <a:endParaRPr lang="en-US"/>
        </a:p>
      </dgm:t>
    </dgm:pt>
    <dgm:pt modelId="{01F81D35-5BF7-44E0-A545-46ABAA769ABA}" type="pres">
      <dgm:prSet presAssocID="{CD4A3FF7-2B98-471E-9254-C0C774CC889F}" presName="root" presStyleCnt="0">
        <dgm:presLayoutVars>
          <dgm:dir/>
          <dgm:resizeHandles val="exact"/>
        </dgm:presLayoutVars>
      </dgm:prSet>
      <dgm:spPr/>
      <dgm:t>
        <a:bodyPr/>
        <a:lstStyle/>
        <a:p>
          <a:endParaRPr lang="en-US"/>
        </a:p>
      </dgm:t>
    </dgm:pt>
    <dgm:pt modelId="{73E78C7B-BF0C-4886-A750-406A79B303D6}" type="pres">
      <dgm:prSet presAssocID="{FBAE644E-F606-4F9F-8A38-40FCA0EFC811}" presName="compNode" presStyleCnt="0"/>
      <dgm:spPr/>
    </dgm:pt>
    <dgm:pt modelId="{3E39C358-AB36-4491-8D82-0D3007DD9651}" type="pres">
      <dgm:prSet presAssocID="{FBAE644E-F606-4F9F-8A38-40FCA0EFC811}" presName="bgRect" presStyleLbl="bgShp" presStyleIdx="0" presStyleCnt="4"/>
      <dgm:spPr/>
    </dgm:pt>
    <dgm:pt modelId="{EA5FC875-E085-4BD3-A84D-E695A2FB8735}" type="pres">
      <dgm:prSet presAssocID="{FBAE644E-F606-4F9F-8A38-40FCA0EFC8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lassroom"/>
        </a:ext>
      </dgm:extLst>
    </dgm:pt>
    <dgm:pt modelId="{BCA6D6CC-2253-40F7-8E3C-E88FCF8ABD9D}" type="pres">
      <dgm:prSet presAssocID="{FBAE644E-F606-4F9F-8A38-40FCA0EFC811}" presName="spaceRect" presStyleCnt="0"/>
      <dgm:spPr/>
    </dgm:pt>
    <dgm:pt modelId="{5E6A5A0D-D0B2-49FC-9806-90B3380F675E}" type="pres">
      <dgm:prSet presAssocID="{FBAE644E-F606-4F9F-8A38-40FCA0EFC811}" presName="parTx" presStyleLbl="revTx" presStyleIdx="0" presStyleCnt="4">
        <dgm:presLayoutVars>
          <dgm:chMax val="0"/>
          <dgm:chPref val="0"/>
        </dgm:presLayoutVars>
      </dgm:prSet>
      <dgm:spPr/>
      <dgm:t>
        <a:bodyPr/>
        <a:lstStyle/>
        <a:p>
          <a:endParaRPr lang="en-US"/>
        </a:p>
      </dgm:t>
    </dgm:pt>
    <dgm:pt modelId="{C566C00D-596D-4D0A-9171-9EB34626A4E3}" type="pres">
      <dgm:prSet presAssocID="{419CA2D6-A53A-4756-993F-8111FEBFB471}" presName="sibTrans" presStyleCnt="0"/>
      <dgm:spPr/>
    </dgm:pt>
    <dgm:pt modelId="{7E839100-D5F8-4478-A079-7E05674161EF}" type="pres">
      <dgm:prSet presAssocID="{BA4D64D8-70BC-4D31-A0E8-0FB67B69B867}" presName="compNode" presStyleCnt="0"/>
      <dgm:spPr/>
    </dgm:pt>
    <dgm:pt modelId="{4EB60877-6628-4BD2-BD35-7A34AF8BCCC1}" type="pres">
      <dgm:prSet presAssocID="{BA4D64D8-70BC-4D31-A0E8-0FB67B69B867}" presName="bgRect" presStyleLbl="bgShp" presStyleIdx="1" presStyleCnt="4"/>
      <dgm:spPr/>
    </dgm:pt>
    <dgm:pt modelId="{00C74BFA-4561-432B-AA59-15E2D4CE7D0E}" type="pres">
      <dgm:prSet presAssocID="{BA4D64D8-70BC-4D31-A0E8-0FB67B69B8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Upward trend"/>
        </a:ext>
      </dgm:extLst>
    </dgm:pt>
    <dgm:pt modelId="{9E117547-47AB-4886-BCFB-93B2DC251703}" type="pres">
      <dgm:prSet presAssocID="{BA4D64D8-70BC-4D31-A0E8-0FB67B69B867}" presName="spaceRect" presStyleCnt="0"/>
      <dgm:spPr/>
    </dgm:pt>
    <dgm:pt modelId="{7A1F0FCD-1E29-4D2A-B33A-70D4E8458B73}" type="pres">
      <dgm:prSet presAssocID="{BA4D64D8-70BC-4D31-A0E8-0FB67B69B867}" presName="parTx" presStyleLbl="revTx" presStyleIdx="1" presStyleCnt="4">
        <dgm:presLayoutVars>
          <dgm:chMax val="0"/>
          <dgm:chPref val="0"/>
        </dgm:presLayoutVars>
      </dgm:prSet>
      <dgm:spPr/>
      <dgm:t>
        <a:bodyPr/>
        <a:lstStyle/>
        <a:p>
          <a:endParaRPr lang="en-US"/>
        </a:p>
      </dgm:t>
    </dgm:pt>
    <dgm:pt modelId="{3DF019BC-B790-4C65-BFD9-725EA90A75B0}" type="pres">
      <dgm:prSet presAssocID="{9CE68AD5-25E5-4E36-AE30-C7CA74E7BF27}" presName="sibTrans" presStyleCnt="0"/>
      <dgm:spPr/>
    </dgm:pt>
    <dgm:pt modelId="{E73185BD-806A-48BF-91EF-5E0757174F1C}" type="pres">
      <dgm:prSet presAssocID="{A44C07E8-2DD8-4E24-90B1-FD6CF1A5AD57}" presName="compNode" presStyleCnt="0"/>
      <dgm:spPr/>
    </dgm:pt>
    <dgm:pt modelId="{B08C5F41-97D2-41AB-BEDE-752F1C3EAC46}" type="pres">
      <dgm:prSet presAssocID="{A44C07E8-2DD8-4E24-90B1-FD6CF1A5AD57}" presName="bgRect" presStyleLbl="bgShp" presStyleIdx="2" presStyleCnt="4"/>
      <dgm:spPr/>
    </dgm:pt>
    <dgm:pt modelId="{AC111B51-5E42-4967-A3AD-1ED8D0A78097}" type="pres">
      <dgm:prSet presAssocID="{A44C07E8-2DD8-4E24-90B1-FD6CF1A5AD57}" presName="iconRect" presStyleLbl="node1" presStyleIdx="2"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Presentation with bar chart"/>
        </a:ext>
      </dgm:extLst>
    </dgm:pt>
    <dgm:pt modelId="{3397291B-301F-415C-B14E-F9AC422D52B0}" type="pres">
      <dgm:prSet presAssocID="{A44C07E8-2DD8-4E24-90B1-FD6CF1A5AD57}" presName="spaceRect" presStyleCnt="0"/>
      <dgm:spPr/>
    </dgm:pt>
    <dgm:pt modelId="{69C993F7-17A2-45AD-9459-ACF553ED6F1D}" type="pres">
      <dgm:prSet presAssocID="{A44C07E8-2DD8-4E24-90B1-FD6CF1A5AD57}" presName="parTx" presStyleLbl="revTx" presStyleIdx="2" presStyleCnt="4">
        <dgm:presLayoutVars>
          <dgm:chMax val="0"/>
          <dgm:chPref val="0"/>
        </dgm:presLayoutVars>
      </dgm:prSet>
      <dgm:spPr/>
      <dgm:t>
        <a:bodyPr/>
        <a:lstStyle/>
        <a:p>
          <a:endParaRPr lang="en-US"/>
        </a:p>
      </dgm:t>
    </dgm:pt>
    <dgm:pt modelId="{1297D2E9-2A21-4924-BA81-2187F1DA597C}" type="pres">
      <dgm:prSet presAssocID="{A1FB11CE-C4E5-4D71-AE66-8A4780C33C9F}" presName="sibTrans" presStyleCnt="0"/>
      <dgm:spPr/>
    </dgm:pt>
    <dgm:pt modelId="{B5D508BA-9F1B-4316-8AF3-ACD0FFF4F654}" type="pres">
      <dgm:prSet presAssocID="{80DB554F-EBD7-424E-8F0D-354652B8E15A}" presName="compNode" presStyleCnt="0"/>
      <dgm:spPr/>
    </dgm:pt>
    <dgm:pt modelId="{F789A5A0-E239-4D2C-8838-4A1FC181E44A}" type="pres">
      <dgm:prSet presAssocID="{80DB554F-EBD7-424E-8F0D-354652B8E15A}" presName="bgRect" presStyleLbl="bgShp" presStyleIdx="3" presStyleCnt="4"/>
      <dgm:spPr/>
    </dgm:pt>
    <dgm:pt modelId="{9F687A58-D952-43FC-ADD4-590B53A1D084}" type="pres">
      <dgm:prSet presAssocID="{80DB554F-EBD7-424E-8F0D-354652B8E15A}"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Presentation with pie chart"/>
        </a:ext>
      </dgm:extLst>
    </dgm:pt>
    <dgm:pt modelId="{D858C04F-41B0-43AA-B3B0-F51E5F454361}" type="pres">
      <dgm:prSet presAssocID="{80DB554F-EBD7-424E-8F0D-354652B8E15A}" presName="spaceRect" presStyleCnt="0"/>
      <dgm:spPr/>
    </dgm:pt>
    <dgm:pt modelId="{EAA5A3D4-4533-4084-A85D-733B586777D3}" type="pres">
      <dgm:prSet presAssocID="{80DB554F-EBD7-424E-8F0D-354652B8E15A}" presName="parTx" presStyleLbl="revTx" presStyleIdx="3" presStyleCnt="4">
        <dgm:presLayoutVars>
          <dgm:chMax val="0"/>
          <dgm:chPref val="0"/>
        </dgm:presLayoutVars>
      </dgm:prSet>
      <dgm:spPr/>
      <dgm:t>
        <a:bodyPr/>
        <a:lstStyle/>
        <a:p>
          <a:endParaRPr lang="en-US"/>
        </a:p>
      </dgm:t>
    </dgm:pt>
  </dgm:ptLst>
  <dgm:cxnLst>
    <dgm:cxn modelId="{24F11E9E-BB0C-4799-8291-4AF8DADAA7FA}" type="presOf" srcId="{80DB554F-EBD7-424E-8F0D-354652B8E15A}" destId="{EAA5A3D4-4533-4084-A85D-733B586777D3}" srcOrd="0" destOrd="0" presId="urn:microsoft.com/office/officeart/2018/2/layout/IconVerticalSolidList"/>
    <dgm:cxn modelId="{0F050DB1-7416-4E26-A6DF-EC59BA39E81A}" srcId="{CD4A3FF7-2B98-471E-9254-C0C774CC889F}" destId="{FBAE644E-F606-4F9F-8A38-40FCA0EFC811}" srcOrd="0" destOrd="0" parTransId="{C0D0DB90-9CB7-4468-9B71-25EF5C3641F2}" sibTransId="{419CA2D6-A53A-4756-993F-8111FEBFB471}"/>
    <dgm:cxn modelId="{8A7EFC28-0FF9-4899-B9D3-537EDCFA399E}" srcId="{CD4A3FF7-2B98-471E-9254-C0C774CC889F}" destId="{80DB554F-EBD7-424E-8F0D-354652B8E15A}" srcOrd="3" destOrd="0" parTransId="{2A9026C6-B74C-4941-ACE3-E68E7F83BD46}" sibTransId="{86B802B2-8F50-4A82-AD02-16D943830D96}"/>
    <dgm:cxn modelId="{4E3F79CB-7053-4628-A552-24A0BB759048}" srcId="{CD4A3FF7-2B98-471E-9254-C0C774CC889F}" destId="{BA4D64D8-70BC-4D31-A0E8-0FB67B69B867}" srcOrd="1" destOrd="0" parTransId="{60FDE6F8-B662-47ED-8AB2-1F176C01C673}" sibTransId="{9CE68AD5-25E5-4E36-AE30-C7CA74E7BF27}"/>
    <dgm:cxn modelId="{2B63B0EC-C3AD-4D79-BE07-DAB43F6F5255}" type="presOf" srcId="{A44C07E8-2DD8-4E24-90B1-FD6CF1A5AD57}" destId="{69C993F7-17A2-45AD-9459-ACF553ED6F1D}" srcOrd="0" destOrd="0" presId="urn:microsoft.com/office/officeart/2018/2/layout/IconVerticalSolidList"/>
    <dgm:cxn modelId="{5F0F4C13-971D-4642-9A47-D8D3A0D0AA7C}" srcId="{CD4A3FF7-2B98-471E-9254-C0C774CC889F}" destId="{A44C07E8-2DD8-4E24-90B1-FD6CF1A5AD57}" srcOrd="2" destOrd="0" parTransId="{9CBE7319-6F2A-416E-9976-4870D35ADF06}" sibTransId="{A1FB11CE-C4E5-4D71-AE66-8A4780C33C9F}"/>
    <dgm:cxn modelId="{15A92548-BC01-4A58-9B48-D7BA8E9CE611}" type="presOf" srcId="{BA4D64D8-70BC-4D31-A0E8-0FB67B69B867}" destId="{7A1F0FCD-1E29-4D2A-B33A-70D4E8458B73}" srcOrd="0" destOrd="0" presId="urn:microsoft.com/office/officeart/2018/2/layout/IconVerticalSolidList"/>
    <dgm:cxn modelId="{382D7214-D255-4DBF-9CE2-A5AA5E62E9EF}" type="presOf" srcId="{FBAE644E-F606-4F9F-8A38-40FCA0EFC811}" destId="{5E6A5A0D-D0B2-49FC-9806-90B3380F675E}" srcOrd="0" destOrd="0" presId="urn:microsoft.com/office/officeart/2018/2/layout/IconVerticalSolidList"/>
    <dgm:cxn modelId="{33BBC890-AD82-4AFA-986E-B486AC43DC91}" type="presOf" srcId="{CD4A3FF7-2B98-471E-9254-C0C774CC889F}" destId="{01F81D35-5BF7-44E0-A545-46ABAA769ABA}" srcOrd="0" destOrd="0" presId="urn:microsoft.com/office/officeart/2018/2/layout/IconVerticalSolidList"/>
    <dgm:cxn modelId="{0A0B66F6-528F-4180-B6A0-DC3EF8AB2DEF}" type="presParOf" srcId="{01F81D35-5BF7-44E0-A545-46ABAA769ABA}" destId="{73E78C7B-BF0C-4886-A750-406A79B303D6}" srcOrd="0" destOrd="0" presId="urn:microsoft.com/office/officeart/2018/2/layout/IconVerticalSolidList"/>
    <dgm:cxn modelId="{F78A7277-D128-4168-82C5-63CD7D14BDF5}" type="presParOf" srcId="{73E78C7B-BF0C-4886-A750-406A79B303D6}" destId="{3E39C358-AB36-4491-8D82-0D3007DD9651}" srcOrd="0" destOrd="0" presId="urn:microsoft.com/office/officeart/2018/2/layout/IconVerticalSolidList"/>
    <dgm:cxn modelId="{BDBEEED4-B083-415C-8735-5FF36A176180}" type="presParOf" srcId="{73E78C7B-BF0C-4886-A750-406A79B303D6}" destId="{EA5FC875-E085-4BD3-A84D-E695A2FB8735}" srcOrd="1" destOrd="0" presId="urn:microsoft.com/office/officeart/2018/2/layout/IconVerticalSolidList"/>
    <dgm:cxn modelId="{C270E900-B039-4666-A9B7-3B1C86B39AC8}" type="presParOf" srcId="{73E78C7B-BF0C-4886-A750-406A79B303D6}" destId="{BCA6D6CC-2253-40F7-8E3C-E88FCF8ABD9D}" srcOrd="2" destOrd="0" presId="urn:microsoft.com/office/officeart/2018/2/layout/IconVerticalSolidList"/>
    <dgm:cxn modelId="{134D68F1-2E2D-4C46-9585-4DABBF38ECF8}" type="presParOf" srcId="{73E78C7B-BF0C-4886-A750-406A79B303D6}" destId="{5E6A5A0D-D0B2-49FC-9806-90B3380F675E}" srcOrd="3" destOrd="0" presId="urn:microsoft.com/office/officeart/2018/2/layout/IconVerticalSolidList"/>
    <dgm:cxn modelId="{2964E68E-5074-43B1-AE3D-66EB63092B1E}" type="presParOf" srcId="{01F81D35-5BF7-44E0-A545-46ABAA769ABA}" destId="{C566C00D-596D-4D0A-9171-9EB34626A4E3}" srcOrd="1" destOrd="0" presId="urn:microsoft.com/office/officeart/2018/2/layout/IconVerticalSolidList"/>
    <dgm:cxn modelId="{6730670D-9442-4C57-A991-E6FB4F1A04EC}" type="presParOf" srcId="{01F81D35-5BF7-44E0-A545-46ABAA769ABA}" destId="{7E839100-D5F8-4478-A079-7E05674161EF}" srcOrd="2" destOrd="0" presId="urn:microsoft.com/office/officeart/2018/2/layout/IconVerticalSolidList"/>
    <dgm:cxn modelId="{750D8EB1-EF5D-4663-BC79-AD61DAE7FB0E}" type="presParOf" srcId="{7E839100-D5F8-4478-A079-7E05674161EF}" destId="{4EB60877-6628-4BD2-BD35-7A34AF8BCCC1}" srcOrd="0" destOrd="0" presId="urn:microsoft.com/office/officeart/2018/2/layout/IconVerticalSolidList"/>
    <dgm:cxn modelId="{779CCDB2-9E83-4B75-ACD0-66ED6FD233E4}" type="presParOf" srcId="{7E839100-D5F8-4478-A079-7E05674161EF}" destId="{00C74BFA-4561-432B-AA59-15E2D4CE7D0E}" srcOrd="1" destOrd="0" presId="urn:microsoft.com/office/officeart/2018/2/layout/IconVerticalSolidList"/>
    <dgm:cxn modelId="{6C0C4620-1C0B-409F-9017-728FF3FEEF3C}" type="presParOf" srcId="{7E839100-D5F8-4478-A079-7E05674161EF}" destId="{9E117547-47AB-4886-BCFB-93B2DC251703}" srcOrd="2" destOrd="0" presId="urn:microsoft.com/office/officeart/2018/2/layout/IconVerticalSolidList"/>
    <dgm:cxn modelId="{6A92CBF5-3633-46D7-8095-D0A0623A8484}" type="presParOf" srcId="{7E839100-D5F8-4478-A079-7E05674161EF}" destId="{7A1F0FCD-1E29-4D2A-B33A-70D4E8458B73}" srcOrd="3" destOrd="0" presId="urn:microsoft.com/office/officeart/2018/2/layout/IconVerticalSolidList"/>
    <dgm:cxn modelId="{AA509F7D-B1DF-49FD-AE3F-089D4B7C6187}" type="presParOf" srcId="{01F81D35-5BF7-44E0-A545-46ABAA769ABA}" destId="{3DF019BC-B790-4C65-BFD9-725EA90A75B0}" srcOrd="3" destOrd="0" presId="urn:microsoft.com/office/officeart/2018/2/layout/IconVerticalSolidList"/>
    <dgm:cxn modelId="{0FC63CD7-A793-4E87-83D6-0593F1D7EB8E}" type="presParOf" srcId="{01F81D35-5BF7-44E0-A545-46ABAA769ABA}" destId="{E73185BD-806A-48BF-91EF-5E0757174F1C}" srcOrd="4" destOrd="0" presId="urn:microsoft.com/office/officeart/2018/2/layout/IconVerticalSolidList"/>
    <dgm:cxn modelId="{F0180260-0BDA-446F-9AB3-5BCFD089124A}" type="presParOf" srcId="{E73185BD-806A-48BF-91EF-5E0757174F1C}" destId="{B08C5F41-97D2-41AB-BEDE-752F1C3EAC46}" srcOrd="0" destOrd="0" presId="urn:microsoft.com/office/officeart/2018/2/layout/IconVerticalSolidList"/>
    <dgm:cxn modelId="{3AA675F1-0DD7-4601-8D3E-58FD5E2B3D4C}" type="presParOf" srcId="{E73185BD-806A-48BF-91EF-5E0757174F1C}" destId="{AC111B51-5E42-4967-A3AD-1ED8D0A78097}" srcOrd="1" destOrd="0" presId="urn:microsoft.com/office/officeart/2018/2/layout/IconVerticalSolidList"/>
    <dgm:cxn modelId="{F823CABB-3A32-4A45-9D3F-ADC843A02EAF}" type="presParOf" srcId="{E73185BD-806A-48BF-91EF-5E0757174F1C}" destId="{3397291B-301F-415C-B14E-F9AC422D52B0}" srcOrd="2" destOrd="0" presId="urn:microsoft.com/office/officeart/2018/2/layout/IconVerticalSolidList"/>
    <dgm:cxn modelId="{1AA47E68-F32F-48C0-8B98-6CB7543E1198}" type="presParOf" srcId="{E73185BD-806A-48BF-91EF-5E0757174F1C}" destId="{69C993F7-17A2-45AD-9459-ACF553ED6F1D}" srcOrd="3" destOrd="0" presId="urn:microsoft.com/office/officeart/2018/2/layout/IconVerticalSolidList"/>
    <dgm:cxn modelId="{70F91327-A338-491E-A2BC-0D2602FDB80B}" type="presParOf" srcId="{01F81D35-5BF7-44E0-A545-46ABAA769ABA}" destId="{1297D2E9-2A21-4924-BA81-2187F1DA597C}" srcOrd="5" destOrd="0" presId="urn:microsoft.com/office/officeart/2018/2/layout/IconVerticalSolidList"/>
    <dgm:cxn modelId="{268F181B-2423-468C-A16C-8B970D13C173}" type="presParOf" srcId="{01F81D35-5BF7-44E0-A545-46ABAA769ABA}" destId="{B5D508BA-9F1B-4316-8AF3-ACD0FFF4F654}" srcOrd="6" destOrd="0" presId="urn:microsoft.com/office/officeart/2018/2/layout/IconVerticalSolidList"/>
    <dgm:cxn modelId="{3F1C6DF9-9D6C-476F-99F7-88BA08D301A6}" type="presParOf" srcId="{B5D508BA-9F1B-4316-8AF3-ACD0FFF4F654}" destId="{F789A5A0-E239-4D2C-8838-4A1FC181E44A}" srcOrd="0" destOrd="0" presId="urn:microsoft.com/office/officeart/2018/2/layout/IconVerticalSolidList"/>
    <dgm:cxn modelId="{2E280896-ACE8-4288-92FB-3F854BD80BA5}" type="presParOf" srcId="{B5D508BA-9F1B-4316-8AF3-ACD0FFF4F654}" destId="{9F687A58-D952-43FC-ADD4-590B53A1D084}" srcOrd="1" destOrd="0" presId="urn:microsoft.com/office/officeart/2018/2/layout/IconVerticalSolidList"/>
    <dgm:cxn modelId="{8EB94676-D77D-4B51-82A4-32679DF19458}" type="presParOf" srcId="{B5D508BA-9F1B-4316-8AF3-ACD0FFF4F654}" destId="{D858C04F-41B0-43AA-B3B0-F51E5F454361}" srcOrd="2" destOrd="0" presId="urn:microsoft.com/office/officeart/2018/2/layout/IconVerticalSolidList"/>
    <dgm:cxn modelId="{B4ECAA96-A10B-4164-94BB-70B1552A0030}" type="presParOf" srcId="{B5D508BA-9F1B-4316-8AF3-ACD0FFF4F654}" destId="{EAA5A3D4-4533-4084-A85D-733B586777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4BD816-3E68-41BD-B1FF-2AC5EEF7509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454B1C2-A9EA-4569-9240-ABF00D4E5937}">
      <dgm:prSet/>
      <dgm:spPr/>
      <dgm:t>
        <a:bodyPr/>
        <a:lstStyle/>
        <a:p>
          <a:r>
            <a:rPr lang="en-US"/>
            <a:t>Honesty/Integrity</a:t>
          </a:r>
        </a:p>
      </dgm:t>
    </dgm:pt>
    <dgm:pt modelId="{354DB678-EFE2-464D-90D6-9C660A627F24}" type="parTrans" cxnId="{26FB22F1-681E-4E77-8A2A-5E0864BDD437}">
      <dgm:prSet/>
      <dgm:spPr/>
      <dgm:t>
        <a:bodyPr/>
        <a:lstStyle/>
        <a:p>
          <a:endParaRPr lang="en-US"/>
        </a:p>
      </dgm:t>
    </dgm:pt>
    <dgm:pt modelId="{0789F456-9374-4EF0-903E-00FD2F01F5EF}" type="sibTrans" cxnId="{26FB22F1-681E-4E77-8A2A-5E0864BDD437}">
      <dgm:prSet/>
      <dgm:spPr/>
      <dgm:t>
        <a:bodyPr/>
        <a:lstStyle/>
        <a:p>
          <a:endParaRPr lang="en-US"/>
        </a:p>
      </dgm:t>
    </dgm:pt>
    <dgm:pt modelId="{087484CC-12E6-401D-93AB-B6CD724B5B53}">
      <dgm:prSet/>
      <dgm:spPr/>
      <dgm:t>
        <a:bodyPr/>
        <a:lstStyle/>
        <a:p>
          <a:r>
            <a:rPr lang="en-US"/>
            <a:t>Selflessness</a:t>
          </a:r>
        </a:p>
      </dgm:t>
    </dgm:pt>
    <dgm:pt modelId="{3C3ADF8F-6C79-4DC8-97D3-535DD1DF569A}" type="parTrans" cxnId="{C5DB49FD-6AED-49CC-A0C7-73B31A2DBC97}">
      <dgm:prSet/>
      <dgm:spPr/>
      <dgm:t>
        <a:bodyPr/>
        <a:lstStyle/>
        <a:p>
          <a:endParaRPr lang="en-US"/>
        </a:p>
      </dgm:t>
    </dgm:pt>
    <dgm:pt modelId="{20BFF027-361F-4DA1-A3FE-E32D0F6C0231}" type="sibTrans" cxnId="{C5DB49FD-6AED-49CC-A0C7-73B31A2DBC97}">
      <dgm:prSet/>
      <dgm:spPr/>
      <dgm:t>
        <a:bodyPr/>
        <a:lstStyle/>
        <a:p>
          <a:endParaRPr lang="en-US"/>
        </a:p>
      </dgm:t>
    </dgm:pt>
    <dgm:pt modelId="{455ECE49-A4F7-4E00-8DE2-77824A4869A1}">
      <dgm:prSet/>
      <dgm:spPr/>
      <dgm:t>
        <a:bodyPr/>
        <a:lstStyle/>
        <a:p>
          <a:r>
            <a:rPr lang="en-US"/>
            <a:t>Dependability</a:t>
          </a:r>
        </a:p>
      </dgm:t>
    </dgm:pt>
    <dgm:pt modelId="{A39758D2-191B-47BB-B3B5-16A978FA2E26}" type="parTrans" cxnId="{AECFA897-A7F9-4B2A-B4B4-739CA00F968F}">
      <dgm:prSet/>
      <dgm:spPr/>
      <dgm:t>
        <a:bodyPr/>
        <a:lstStyle/>
        <a:p>
          <a:endParaRPr lang="en-US"/>
        </a:p>
      </dgm:t>
    </dgm:pt>
    <dgm:pt modelId="{774F32BA-CFC4-406D-A392-4AC8391733A6}" type="sibTrans" cxnId="{AECFA897-A7F9-4B2A-B4B4-739CA00F968F}">
      <dgm:prSet/>
      <dgm:spPr/>
      <dgm:t>
        <a:bodyPr/>
        <a:lstStyle/>
        <a:p>
          <a:endParaRPr lang="en-US"/>
        </a:p>
      </dgm:t>
    </dgm:pt>
    <dgm:pt modelId="{6E1E9940-06A6-4C8A-85D4-27A71EF7D59B}">
      <dgm:prSet/>
      <dgm:spPr/>
      <dgm:t>
        <a:bodyPr/>
        <a:lstStyle/>
        <a:p>
          <a:r>
            <a:rPr lang="en-US"/>
            <a:t>Tolerance/Sensitivity</a:t>
          </a:r>
        </a:p>
      </dgm:t>
    </dgm:pt>
    <dgm:pt modelId="{31339EDF-FCC6-4C85-BE2A-F4C8D880A45E}" type="parTrans" cxnId="{79AF450A-B6DE-47F4-A76E-BEE3A05A7999}">
      <dgm:prSet/>
      <dgm:spPr/>
      <dgm:t>
        <a:bodyPr/>
        <a:lstStyle/>
        <a:p>
          <a:endParaRPr lang="en-US"/>
        </a:p>
      </dgm:t>
    </dgm:pt>
    <dgm:pt modelId="{0721E6EC-C733-42C5-9E10-0538DD4AB390}" type="sibTrans" cxnId="{79AF450A-B6DE-47F4-A76E-BEE3A05A7999}">
      <dgm:prSet/>
      <dgm:spPr/>
      <dgm:t>
        <a:bodyPr/>
        <a:lstStyle/>
        <a:p>
          <a:endParaRPr lang="en-US"/>
        </a:p>
      </dgm:t>
    </dgm:pt>
    <dgm:pt modelId="{5840B58F-0650-4E60-9FDC-822F103C079E}">
      <dgm:prSet/>
      <dgm:spPr/>
      <dgm:t>
        <a:bodyPr/>
        <a:lstStyle/>
        <a:p>
          <a:r>
            <a:rPr lang="en-US"/>
            <a:t>Perseverance</a:t>
          </a:r>
        </a:p>
      </dgm:t>
    </dgm:pt>
    <dgm:pt modelId="{B8881581-620A-4B03-ACE3-4AD9FC58A1C9}" type="parTrans" cxnId="{91F397A8-C589-4130-A80D-EA46855754CB}">
      <dgm:prSet/>
      <dgm:spPr/>
      <dgm:t>
        <a:bodyPr/>
        <a:lstStyle/>
        <a:p>
          <a:endParaRPr lang="en-US"/>
        </a:p>
      </dgm:t>
    </dgm:pt>
    <dgm:pt modelId="{F6A9C39E-9D2E-4376-B73F-47CA9DA68736}" type="sibTrans" cxnId="{91F397A8-C589-4130-A80D-EA46855754CB}">
      <dgm:prSet/>
      <dgm:spPr/>
      <dgm:t>
        <a:bodyPr/>
        <a:lstStyle/>
        <a:p>
          <a:endParaRPr lang="en-US"/>
        </a:p>
      </dgm:t>
    </dgm:pt>
    <dgm:pt modelId="{76FE3069-AFEB-44F3-BCEC-4F0AF4BB4D4B}">
      <dgm:prSet/>
      <dgm:spPr/>
      <dgm:t>
        <a:bodyPr/>
        <a:lstStyle/>
        <a:p>
          <a:r>
            <a:rPr lang="en-US"/>
            <a:t>Enthusiasm</a:t>
          </a:r>
        </a:p>
      </dgm:t>
    </dgm:pt>
    <dgm:pt modelId="{CC7ABF26-156A-4BDF-94B1-3F482FB6ACD1}" type="parTrans" cxnId="{A4DC322B-9FF2-47E8-9984-6B9CEBB719D6}">
      <dgm:prSet/>
      <dgm:spPr/>
      <dgm:t>
        <a:bodyPr/>
        <a:lstStyle/>
        <a:p>
          <a:endParaRPr lang="en-US"/>
        </a:p>
      </dgm:t>
    </dgm:pt>
    <dgm:pt modelId="{ACAE2D52-CC6A-429F-B988-9FCB3D29D41B}" type="sibTrans" cxnId="{A4DC322B-9FF2-47E8-9984-6B9CEBB719D6}">
      <dgm:prSet/>
      <dgm:spPr/>
      <dgm:t>
        <a:bodyPr/>
        <a:lstStyle/>
        <a:p>
          <a:endParaRPr lang="en-US"/>
        </a:p>
      </dgm:t>
    </dgm:pt>
    <dgm:pt modelId="{447B1F96-1A74-42A4-9BEC-8E98E8C49DFE}">
      <dgm:prSet/>
      <dgm:spPr/>
      <dgm:t>
        <a:bodyPr/>
        <a:lstStyle/>
        <a:p>
          <a:r>
            <a:rPr lang="en-US"/>
            <a:t>Responsibility</a:t>
          </a:r>
        </a:p>
      </dgm:t>
    </dgm:pt>
    <dgm:pt modelId="{FA15395B-3EBE-4A8B-810E-6336644B18A0}" type="parTrans" cxnId="{FD336B54-839B-492E-970D-B89D3AFC6AA6}">
      <dgm:prSet/>
      <dgm:spPr/>
      <dgm:t>
        <a:bodyPr/>
        <a:lstStyle/>
        <a:p>
          <a:endParaRPr lang="en-US"/>
        </a:p>
      </dgm:t>
    </dgm:pt>
    <dgm:pt modelId="{6B161264-269E-4C66-BBE5-0F1ABC0493AA}" type="sibTrans" cxnId="{FD336B54-839B-492E-970D-B89D3AFC6AA6}">
      <dgm:prSet/>
      <dgm:spPr/>
      <dgm:t>
        <a:bodyPr/>
        <a:lstStyle/>
        <a:p>
          <a:endParaRPr lang="en-US"/>
        </a:p>
      </dgm:t>
    </dgm:pt>
    <dgm:pt modelId="{4CE38DF2-8138-4FA5-BF6C-063DAB9F0B26}">
      <dgm:prSet/>
      <dgm:spPr/>
      <dgm:t>
        <a:bodyPr/>
        <a:lstStyle/>
        <a:p>
          <a:r>
            <a:rPr lang="en-US"/>
            <a:t>Cooperativeness</a:t>
          </a:r>
        </a:p>
      </dgm:t>
    </dgm:pt>
    <dgm:pt modelId="{4FA7EB4C-D8E3-435C-9C55-F5237A0899F4}" type="parTrans" cxnId="{4FB04323-2391-4C0D-ABB0-719E1E8725B0}">
      <dgm:prSet/>
      <dgm:spPr/>
      <dgm:t>
        <a:bodyPr/>
        <a:lstStyle/>
        <a:p>
          <a:endParaRPr lang="en-US"/>
        </a:p>
      </dgm:t>
    </dgm:pt>
    <dgm:pt modelId="{BB51BDD6-B30F-4719-9FCF-4E587EEF0691}" type="sibTrans" cxnId="{4FB04323-2391-4C0D-ABB0-719E1E8725B0}">
      <dgm:prSet/>
      <dgm:spPr/>
      <dgm:t>
        <a:bodyPr/>
        <a:lstStyle/>
        <a:p>
          <a:endParaRPr lang="en-US"/>
        </a:p>
      </dgm:t>
    </dgm:pt>
    <dgm:pt modelId="{E1AA6FDD-8959-4C9B-9004-F0CAACA41F0F}">
      <dgm:prSet/>
      <dgm:spPr/>
      <dgm:t>
        <a:bodyPr/>
        <a:lstStyle/>
        <a:p>
          <a:r>
            <a:rPr lang="en-US"/>
            <a:t>Initiative</a:t>
          </a:r>
        </a:p>
      </dgm:t>
    </dgm:pt>
    <dgm:pt modelId="{76ECD674-4A7C-4D81-A1F0-3865FBAC2D07}" type="parTrans" cxnId="{1EC7F637-2489-4B14-B3BA-63386B8CBBBF}">
      <dgm:prSet/>
      <dgm:spPr/>
      <dgm:t>
        <a:bodyPr/>
        <a:lstStyle/>
        <a:p>
          <a:endParaRPr lang="en-US"/>
        </a:p>
      </dgm:t>
    </dgm:pt>
    <dgm:pt modelId="{DFDD4A38-100D-4B79-9EF3-76731916DBE6}" type="sibTrans" cxnId="{1EC7F637-2489-4B14-B3BA-63386B8CBBBF}">
      <dgm:prSet/>
      <dgm:spPr/>
      <dgm:t>
        <a:bodyPr/>
        <a:lstStyle/>
        <a:p>
          <a:endParaRPr lang="en-US"/>
        </a:p>
      </dgm:t>
    </dgm:pt>
    <dgm:pt modelId="{20CBD715-C161-4B46-8AB6-AF668B9C83B0}">
      <dgm:prSet/>
      <dgm:spPr/>
      <dgm:t>
        <a:bodyPr/>
        <a:lstStyle/>
        <a:p>
          <a:r>
            <a:rPr lang="en-US"/>
            <a:t>Patience</a:t>
          </a:r>
        </a:p>
      </dgm:t>
    </dgm:pt>
    <dgm:pt modelId="{9BAA3032-4783-472B-9103-E7947459B7C2}" type="parTrans" cxnId="{1D84FF69-7F48-4FB9-A9C0-95496E55FFAE}">
      <dgm:prSet/>
      <dgm:spPr/>
      <dgm:t>
        <a:bodyPr/>
        <a:lstStyle/>
        <a:p>
          <a:endParaRPr lang="en-US"/>
        </a:p>
      </dgm:t>
    </dgm:pt>
    <dgm:pt modelId="{C409DC11-646F-4796-990B-B6F1975A5987}" type="sibTrans" cxnId="{1D84FF69-7F48-4FB9-A9C0-95496E55FFAE}">
      <dgm:prSet/>
      <dgm:spPr/>
      <dgm:t>
        <a:bodyPr/>
        <a:lstStyle/>
        <a:p>
          <a:endParaRPr lang="en-US"/>
        </a:p>
      </dgm:t>
    </dgm:pt>
    <dgm:pt modelId="{78DF8449-4A64-4DBE-BDAA-87094EF50469}">
      <dgm:prSet/>
      <dgm:spPr/>
      <dgm:t>
        <a:bodyPr/>
        <a:lstStyle/>
        <a:p>
          <a:r>
            <a:rPr lang="en-US"/>
            <a:t>Resourcefulness</a:t>
          </a:r>
        </a:p>
      </dgm:t>
    </dgm:pt>
    <dgm:pt modelId="{D1F6750B-C0AF-458F-8BBD-7B31B065AC5A}" type="parTrans" cxnId="{DF654449-A11F-4E49-B10A-1B667D8B1F05}">
      <dgm:prSet/>
      <dgm:spPr/>
      <dgm:t>
        <a:bodyPr/>
        <a:lstStyle/>
        <a:p>
          <a:endParaRPr lang="en-US"/>
        </a:p>
      </dgm:t>
    </dgm:pt>
    <dgm:pt modelId="{9E6F2BAF-8E5E-4B22-8662-0DA476C4C2AB}" type="sibTrans" cxnId="{DF654449-A11F-4E49-B10A-1B667D8B1F05}">
      <dgm:prSet/>
      <dgm:spPr/>
      <dgm:t>
        <a:bodyPr/>
        <a:lstStyle/>
        <a:p>
          <a:endParaRPr lang="en-US"/>
        </a:p>
      </dgm:t>
    </dgm:pt>
    <dgm:pt modelId="{D0D3EC3B-5A64-4D81-BA30-19825F32CBCA}">
      <dgm:prSet/>
      <dgm:spPr/>
      <dgm:t>
        <a:bodyPr/>
        <a:lstStyle/>
        <a:p>
          <a:r>
            <a:rPr lang="en-US"/>
            <a:t>Punctuality</a:t>
          </a:r>
        </a:p>
      </dgm:t>
    </dgm:pt>
    <dgm:pt modelId="{D458FBC6-572D-4C02-9AAE-ACDBB4487FD9}" type="parTrans" cxnId="{15996DB0-F73F-48F5-9453-6A5ACD262781}">
      <dgm:prSet/>
      <dgm:spPr/>
      <dgm:t>
        <a:bodyPr/>
        <a:lstStyle/>
        <a:p>
          <a:endParaRPr lang="en-US"/>
        </a:p>
      </dgm:t>
    </dgm:pt>
    <dgm:pt modelId="{2D7BB7F4-85C7-466B-84BD-CEAC550C5608}" type="sibTrans" cxnId="{15996DB0-F73F-48F5-9453-6A5ACD262781}">
      <dgm:prSet/>
      <dgm:spPr/>
      <dgm:t>
        <a:bodyPr/>
        <a:lstStyle/>
        <a:p>
          <a:endParaRPr lang="en-US"/>
        </a:p>
      </dgm:t>
    </dgm:pt>
    <dgm:pt modelId="{51474412-6B42-40D6-91C0-A0F6AEF9A4AB}" type="pres">
      <dgm:prSet presAssocID="{E94BD816-3E68-41BD-B1FF-2AC5EEF7509E}" presName="diagram" presStyleCnt="0">
        <dgm:presLayoutVars>
          <dgm:dir/>
          <dgm:resizeHandles val="exact"/>
        </dgm:presLayoutVars>
      </dgm:prSet>
      <dgm:spPr/>
      <dgm:t>
        <a:bodyPr/>
        <a:lstStyle/>
        <a:p>
          <a:endParaRPr lang="en-US"/>
        </a:p>
      </dgm:t>
    </dgm:pt>
    <dgm:pt modelId="{59808445-8AED-4E14-A1C5-67246981C10B}" type="pres">
      <dgm:prSet presAssocID="{4454B1C2-A9EA-4569-9240-ABF00D4E5937}" presName="node" presStyleLbl="node1" presStyleIdx="0" presStyleCnt="12">
        <dgm:presLayoutVars>
          <dgm:bulletEnabled val="1"/>
        </dgm:presLayoutVars>
      </dgm:prSet>
      <dgm:spPr/>
      <dgm:t>
        <a:bodyPr/>
        <a:lstStyle/>
        <a:p>
          <a:endParaRPr lang="en-US"/>
        </a:p>
      </dgm:t>
    </dgm:pt>
    <dgm:pt modelId="{323A880F-0667-4413-B29C-99EC6DCCA01B}" type="pres">
      <dgm:prSet presAssocID="{0789F456-9374-4EF0-903E-00FD2F01F5EF}" presName="sibTrans" presStyleCnt="0"/>
      <dgm:spPr/>
    </dgm:pt>
    <dgm:pt modelId="{8AEC91DA-46FF-4CEA-B2B6-1B9DD139D8C5}" type="pres">
      <dgm:prSet presAssocID="{087484CC-12E6-401D-93AB-B6CD724B5B53}" presName="node" presStyleLbl="node1" presStyleIdx="1" presStyleCnt="12">
        <dgm:presLayoutVars>
          <dgm:bulletEnabled val="1"/>
        </dgm:presLayoutVars>
      </dgm:prSet>
      <dgm:spPr/>
      <dgm:t>
        <a:bodyPr/>
        <a:lstStyle/>
        <a:p>
          <a:endParaRPr lang="en-US"/>
        </a:p>
      </dgm:t>
    </dgm:pt>
    <dgm:pt modelId="{1B3C4154-A66B-4303-AE26-B42FA73C3908}" type="pres">
      <dgm:prSet presAssocID="{20BFF027-361F-4DA1-A3FE-E32D0F6C0231}" presName="sibTrans" presStyleCnt="0"/>
      <dgm:spPr/>
    </dgm:pt>
    <dgm:pt modelId="{A8B504E4-4487-49BE-9997-64550F58AA64}" type="pres">
      <dgm:prSet presAssocID="{455ECE49-A4F7-4E00-8DE2-77824A4869A1}" presName="node" presStyleLbl="node1" presStyleIdx="2" presStyleCnt="12">
        <dgm:presLayoutVars>
          <dgm:bulletEnabled val="1"/>
        </dgm:presLayoutVars>
      </dgm:prSet>
      <dgm:spPr/>
      <dgm:t>
        <a:bodyPr/>
        <a:lstStyle/>
        <a:p>
          <a:endParaRPr lang="en-US"/>
        </a:p>
      </dgm:t>
    </dgm:pt>
    <dgm:pt modelId="{192CE263-D51B-4AA4-AC0D-B8B3D54444F8}" type="pres">
      <dgm:prSet presAssocID="{774F32BA-CFC4-406D-A392-4AC8391733A6}" presName="sibTrans" presStyleCnt="0"/>
      <dgm:spPr/>
    </dgm:pt>
    <dgm:pt modelId="{5678ADCD-BEED-43C3-8436-C8BE90269FE7}" type="pres">
      <dgm:prSet presAssocID="{6E1E9940-06A6-4C8A-85D4-27A71EF7D59B}" presName="node" presStyleLbl="node1" presStyleIdx="3" presStyleCnt="12">
        <dgm:presLayoutVars>
          <dgm:bulletEnabled val="1"/>
        </dgm:presLayoutVars>
      </dgm:prSet>
      <dgm:spPr/>
      <dgm:t>
        <a:bodyPr/>
        <a:lstStyle/>
        <a:p>
          <a:endParaRPr lang="en-US"/>
        </a:p>
      </dgm:t>
    </dgm:pt>
    <dgm:pt modelId="{57CA9C7A-8A6A-499B-981E-54CD4DA1B9AB}" type="pres">
      <dgm:prSet presAssocID="{0721E6EC-C733-42C5-9E10-0538DD4AB390}" presName="sibTrans" presStyleCnt="0"/>
      <dgm:spPr/>
    </dgm:pt>
    <dgm:pt modelId="{6E3DBB24-9570-4E5C-94F3-7CD3BEE2F622}" type="pres">
      <dgm:prSet presAssocID="{5840B58F-0650-4E60-9FDC-822F103C079E}" presName="node" presStyleLbl="node1" presStyleIdx="4" presStyleCnt="12">
        <dgm:presLayoutVars>
          <dgm:bulletEnabled val="1"/>
        </dgm:presLayoutVars>
      </dgm:prSet>
      <dgm:spPr/>
      <dgm:t>
        <a:bodyPr/>
        <a:lstStyle/>
        <a:p>
          <a:endParaRPr lang="en-US"/>
        </a:p>
      </dgm:t>
    </dgm:pt>
    <dgm:pt modelId="{FBDDAE0A-106C-462A-91EE-0FA169A6D1C2}" type="pres">
      <dgm:prSet presAssocID="{F6A9C39E-9D2E-4376-B73F-47CA9DA68736}" presName="sibTrans" presStyleCnt="0"/>
      <dgm:spPr/>
    </dgm:pt>
    <dgm:pt modelId="{6D8FFADB-A27A-4084-84F8-BE573407E345}" type="pres">
      <dgm:prSet presAssocID="{76FE3069-AFEB-44F3-BCEC-4F0AF4BB4D4B}" presName="node" presStyleLbl="node1" presStyleIdx="5" presStyleCnt="12">
        <dgm:presLayoutVars>
          <dgm:bulletEnabled val="1"/>
        </dgm:presLayoutVars>
      </dgm:prSet>
      <dgm:spPr/>
      <dgm:t>
        <a:bodyPr/>
        <a:lstStyle/>
        <a:p>
          <a:endParaRPr lang="en-US"/>
        </a:p>
      </dgm:t>
    </dgm:pt>
    <dgm:pt modelId="{990E69A9-6DA4-4E3D-AA13-4F9EB34EF661}" type="pres">
      <dgm:prSet presAssocID="{ACAE2D52-CC6A-429F-B988-9FCB3D29D41B}" presName="sibTrans" presStyleCnt="0"/>
      <dgm:spPr/>
    </dgm:pt>
    <dgm:pt modelId="{D9653815-DBE9-4D35-A7B0-B5F30325A086}" type="pres">
      <dgm:prSet presAssocID="{447B1F96-1A74-42A4-9BEC-8E98E8C49DFE}" presName="node" presStyleLbl="node1" presStyleIdx="6" presStyleCnt="12">
        <dgm:presLayoutVars>
          <dgm:bulletEnabled val="1"/>
        </dgm:presLayoutVars>
      </dgm:prSet>
      <dgm:spPr/>
      <dgm:t>
        <a:bodyPr/>
        <a:lstStyle/>
        <a:p>
          <a:endParaRPr lang="en-US"/>
        </a:p>
      </dgm:t>
    </dgm:pt>
    <dgm:pt modelId="{F033D265-F480-443E-B3DF-F6E13409BFFA}" type="pres">
      <dgm:prSet presAssocID="{6B161264-269E-4C66-BBE5-0F1ABC0493AA}" presName="sibTrans" presStyleCnt="0"/>
      <dgm:spPr/>
    </dgm:pt>
    <dgm:pt modelId="{F3096469-ED03-4CEF-A8F3-513D7829A419}" type="pres">
      <dgm:prSet presAssocID="{4CE38DF2-8138-4FA5-BF6C-063DAB9F0B26}" presName="node" presStyleLbl="node1" presStyleIdx="7" presStyleCnt="12">
        <dgm:presLayoutVars>
          <dgm:bulletEnabled val="1"/>
        </dgm:presLayoutVars>
      </dgm:prSet>
      <dgm:spPr/>
      <dgm:t>
        <a:bodyPr/>
        <a:lstStyle/>
        <a:p>
          <a:endParaRPr lang="en-US"/>
        </a:p>
      </dgm:t>
    </dgm:pt>
    <dgm:pt modelId="{76B376D8-7F4D-40F1-A874-2B2F232CA065}" type="pres">
      <dgm:prSet presAssocID="{BB51BDD6-B30F-4719-9FCF-4E587EEF0691}" presName="sibTrans" presStyleCnt="0"/>
      <dgm:spPr/>
    </dgm:pt>
    <dgm:pt modelId="{7B5F398B-2C9C-461E-822A-859014989B19}" type="pres">
      <dgm:prSet presAssocID="{E1AA6FDD-8959-4C9B-9004-F0CAACA41F0F}" presName="node" presStyleLbl="node1" presStyleIdx="8" presStyleCnt="12">
        <dgm:presLayoutVars>
          <dgm:bulletEnabled val="1"/>
        </dgm:presLayoutVars>
      </dgm:prSet>
      <dgm:spPr/>
      <dgm:t>
        <a:bodyPr/>
        <a:lstStyle/>
        <a:p>
          <a:endParaRPr lang="en-US"/>
        </a:p>
      </dgm:t>
    </dgm:pt>
    <dgm:pt modelId="{B53409ED-DFD7-47AE-83E9-86546BE39F44}" type="pres">
      <dgm:prSet presAssocID="{DFDD4A38-100D-4B79-9EF3-76731916DBE6}" presName="sibTrans" presStyleCnt="0"/>
      <dgm:spPr/>
    </dgm:pt>
    <dgm:pt modelId="{F4D1A0D0-E3F5-4DD9-BFA3-4EE4F567A83F}" type="pres">
      <dgm:prSet presAssocID="{20CBD715-C161-4B46-8AB6-AF668B9C83B0}" presName="node" presStyleLbl="node1" presStyleIdx="9" presStyleCnt="12">
        <dgm:presLayoutVars>
          <dgm:bulletEnabled val="1"/>
        </dgm:presLayoutVars>
      </dgm:prSet>
      <dgm:spPr/>
      <dgm:t>
        <a:bodyPr/>
        <a:lstStyle/>
        <a:p>
          <a:endParaRPr lang="en-US"/>
        </a:p>
      </dgm:t>
    </dgm:pt>
    <dgm:pt modelId="{4EBC3308-C4B7-46FF-9C39-0E9DF2FA7C8B}" type="pres">
      <dgm:prSet presAssocID="{C409DC11-646F-4796-990B-B6F1975A5987}" presName="sibTrans" presStyleCnt="0"/>
      <dgm:spPr/>
    </dgm:pt>
    <dgm:pt modelId="{3A5E23EB-6522-478B-BE30-92B81B4B9BD1}" type="pres">
      <dgm:prSet presAssocID="{78DF8449-4A64-4DBE-BDAA-87094EF50469}" presName="node" presStyleLbl="node1" presStyleIdx="10" presStyleCnt="12">
        <dgm:presLayoutVars>
          <dgm:bulletEnabled val="1"/>
        </dgm:presLayoutVars>
      </dgm:prSet>
      <dgm:spPr/>
      <dgm:t>
        <a:bodyPr/>
        <a:lstStyle/>
        <a:p>
          <a:endParaRPr lang="en-US"/>
        </a:p>
      </dgm:t>
    </dgm:pt>
    <dgm:pt modelId="{7696AF20-7F2A-4A2F-8C01-ADA868476454}" type="pres">
      <dgm:prSet presAssocID="{9E6F2BAF-8E5E-4B22-8662-0DA476C4C2AB}" presName="sibTrans" presStyleCnt="0"/>
      <dgm:spPr/>
    </dgm:pt>
    <dgm:pt modelId="{44C8AF0F-B19A-4495-AF0A-11EFE0A2F4E5}" type="pres">
      <dgm:prSet presAssocID="{D0D3EC3B-5A64-4D81-BA30-19825F32CBCA}" presName="node" presStyleLbl="node1" presStyleIdx="11" presStyleCnt="12">
        <dgm:presLayoutVars>
          <dgm:bulletEnabled val="1"/>
        </dgm:presLayoutVars>
      </dgm:prSet>
      <dgm:spPr/>
      <dgm:t>
        <a:bodyPr/>
        <a:lstStyle/>
        <a:p>
          <a:endParaRPr lang="en-US"/>
        </a:p>
      </dgm:t>
    </dgm:pt>
  </dgm:ptLst>
  <dgm:cxnLst>
    <dgm:cxn modelId="{4FB04323-2391-4C0D-ABB0-719E1E8725B0}" srcId="{E94BD816-3E68-41BD-B1FF-2AC5EEF7509E}" destId="{4CE38DF2-8138-4FA5-BF6C-063DAB9F0B26}" srcOrd="7" destOrd="0" parTransId="{4FA7EB4C-D8E3-435C-9C55-F5237A0899F4}" sibTransId="{BB51BDD6-B30F-4719-9FCF-4E587EEF0691}"/>
    <dgm:cxn modelId="{15996DB0-F73F-48F5-9453-6A5ACD262781}" srcId="{E94BD816-3E68-41BD-B1FF-2AC5EEF7509E}" destId="{D0D3EC3B-5A64-4D81-BA30-19825F32CBCA}" srcOrd="11" destOrd="0" parTransId="{D458FBC6-572D-4C02-9AAE-ACDBB4487FD9}" sibTransId="{2D7BB7F4-85C7-466B-84BD-CEAC550C5608}"/>
    <dgm:cxn modelId="{915A341A-9A80-42EA-B57D-316B0A2385C7}" type="presOf" srcId="{E94BD816-3E68-41BD-B1FF-2AC5EEF7509E}" destId="{51474412-6B42-40D6-91C0-A0F6AEF9A4AB}" srcOrd="0" destOrd="0" presId="urn:microsoft.com/office/officeart/2005/8/layout/default"/>
    <dgm:cxn modelId="{E765EF65-A52F-40E1-A892-4163BEE30AF8}" type="presOf" srcId="{455ECE49-A4F7-4E00-8DE2-77824A4869A1}" destId="{A8B504E4-4487-49BE-9997-64550F58AA64}" srcOrd="0" destOrd="0" presId="urn:microsoft.com/office/officeart/2005/8/layout/default"/>
    <dgm:cxn modelId="{A4DC322B-9FF2-47E8-9984-6B9CEBB719D6}" srcId="{E94BD816-3E68-41BD-B1FF-2AC5EEF7509E}" destId="{76FE3069-AFEB-44F3-BCEC-4F0AF4BB4D4B}" srcOrd="5" destOrd="0" parTransId="{CC7ABF26-156A-4BDF-94B1-3F482FB6ACD1}" sibTransId="{ACAE2D52-CC6A-429F-B988-9FCB3D29D41B}"/>
    <dgm:cxn modelId="{79AF450A-B6DE-47F4-A76E-BEE3A05A7999}" srcId="{E94BD816-3E68-41BD-B1FF-2AC5EEF7509E}" destId="{6E1E9940-06A6-4C8A-85D4-27A71EF7D59B}" srcOrd="3" destOrd="0" parTransId="{31339EDF-FCC6-4C85-BE2A-F4C8D880A45E}" sibTransId="{0721E6EC-C733-42C5-9E10-0538DD4AB390}"/>
    <dgm:cxn modelId="{1B4F1BAD-AE1D-43D7-86F5-40A30F2DB709}" type="presOf" srcId="{78DF8449-4A64-4DBE-BDAA-87094EF50469}" destId="{3A5E23EB-6522-478B-BE30-92B81B4B9BD1}" srcOrd="0" destOrd="0" presId="urn:microsoft.com/office/officeart/2005/8/layout/default"/>
    <dgm:cxn modelId="{1D84FF69-7F48-4FB9-A9C0-95496E55FFAE}" srcId="{E94BD816-3E68-41BD-B1FF-2AC5EEF7509E}" destId="{20CBD715-C161-4B46-8AB6-AF668B9C83B0}" srcOrd="9" destOrd="0" parTransId="{9BAA3032-4783-472B-9103-E7947459B7C2}" sibTransId="{C409DC11-646F-4796-990B-B6F1975A5987}"/>
    <dgm:cxn modelId="{EBAF0D4B-AF72-4DAA-9231-EB17F9086954}" type="presOf" srcId="{6E1E9940-06A6-4C8A-85D4-27A71EF7D59B}" destId="{5678ADCD-BEED-43C3-8436-C8BE90269FE7}" srcOrd="0" destOrd="0" presId="urn:microsoft.com/office/officeart/2005/8/layout/default"/>
    <dgm:cxn modelId="{AF98D662-67ED-4AAB-81DA-AA14C13E3AA2}" type="presOf" srcId="{4454B1C2-A9EA-4569-9240-ABF00D4E5937}" destId="{59808445-8AED-4E14-A1C5-67246981C10B}" srcOrd="0" destOrd="0" presId="urn:microsoft.com/office/officeart/2005/8/layout/default"/>
    <dgm:cxn modelId="{F9B938A1-30EE-44B9-990A-B086CCD157D6}" type="presOf" srcId="{4CE38DF2-8138-4FA5-BF6C-063DAB9F0B26}" destId="{F3096469-ED03-4CEF-A8F3-513D7829A419}" srcOrd="0" destOrd="0" presId="urn:microsoft.com/office/officeart/2005/8/layout/default"/>
    <dgm:cxn modelId="{E879AD03-44AD-4B3F-A30A-9BEA8E41637A}" type="presOf" srcId="{447B1F96-1A74-42A4-9BEC-8E98E8C49DFE}" destId="{D9653815-DBE9-4D35-A7B0-B5F30325A086}" srcOrd="0" destOrd="0" presId="urn:microsoft.com/office/officeart/2005/8/layout/default"/>
    <dgm:cxn modelId="{FDC9A51A-7BEE-41D5-A97B-8FC33D1532FC}" type="presOf" srcId="{087484CC-12E6-401D-93AB-B6CD724B5B53}" destId="{8AEC91DA-46FF-4CEA-B2B6-1B9DD139D8C5}" srcOrd="0" destOrd="0" presId="urn:microsoft.com/office/officeart/2005/8/layout/default"/>
    <dgm:cxn modelId="{91F397A8-C589-4130-A80D-EA46855754CB}" srcId="{E94BD816-3E68-41BD-B1FF-2AC5EEF7509E}" destId="{5840B58F-0650-4E60-9FDC-822F103C079E}" srcOrd="4" destOrd="0" parTransId="{B8881581-620A-4B03-ACE3-4AD9FC58A1C9}" sibTransId="{F6A9C39E-9D2E-4376-B73F-47CA9DA68736}"/>
    <dgm:cxn modelId="{B9F401FA-0714-458A-80E1-6B6191AC3517}" type="presOf" srcId="{20CBD715-C161-4B46-8AB6-AF668B9C83B0}" destId="{F4D1A0D0-E3F5-4DD9-BFA3-4EE4F567A83F}" srcOrd="0" destOrd="0" presId="urn:microsoft.com/office/officeart/2005/8/layout/default"/>
    <dgm:cxn modelId="{BCCB771A-FD3B-4EC1-8C0A-3D575C49F3BF}" type="presOf" srcId="{5840B58F-0650-4E60-9FDC-822F103C079E}" destId="{6E3DBB24-9570-4E5C-94F3-7CD3BEE2F622}" srcOrd="0" destOrd="0" presId="urn:microsoft.com/office/officeart/2005/8/layout/default"/>
    <dgm:cxn modelId="{26FB22F1-681E-4E77-8A2A-5E0864BDD437}" srcId="{E94BD816-3E68-41BD-B1FF-2AC5EEF7509E}" destId="{4454B1C2-A9EA-4569-9240-ABF00D4E5937}" srcOrd="0" destOrd="0" parTransId="{354DB678-EFE2-464D-90D6-9C660A627F24}" sibTransId="{0789F456-9374-4EF0-903E-00FD2F01F5EF}"/>
    <dgm:cxn modelId="{DF654449-A11F-4E49-B10A-1B667D8B1F05}" srcId="{E94BD816-3E68-41BD-B1FF-2AC5EEF7509E}" destId="{78DF8449-4A64-4DBE-BDAA-87094EF50469}" srcOrd="10" destOrd="0" parTransId="{D1F6750B-C0AF-458F-8BBD-7B31B065AC5A}" sibTransId="{9E6F2BAF-8E5E-4B22-8662-0DA476C4C2AB}"/>
    <dgm:cxn modelId="{0AAF77D7-CA0B-4E20-9DEA-5DEE340671B5}" type="presOf" srcId="{76FE3069-AFEB-44F3-BCEC-4F0AF4BB4D4B}" destId="{6D8FFADB-A27A-4084-84F8-BE573407E345}" srcOrd="0" destOrd="0" presId="urn:microsoft.com/office/officeart/2005/8/layout/default"/>
    <dgm:cxn modelId="{1EC7F637-2489-4B14-B3BA-63386B8CBBBF}" srcId="{E94BD816-3E68-41BD-B1FF-2AC5EEF7509E}" destId="{E1AA6FDD-8959-4C9B-9004-F0CAACA41F0F}" srcOrd="8" destOrd="0" parTransId="{76ECD674-4A7C-4D81-A1F0-3865FBAC2D07}" sibTransId="{DFDD4A38-100D-4B79-9EF3-76731916DBE6}"/>
    <dgm:cxn modelId="{AECFA897-A7F9-4B2A-B4B4-739CA00F968F}" srcId="{E94BD816-3E68-41BD-B1FF-2AC5EEF7509E}" destId="{455ECE49-A4F7-4E00-8DE2-77824A4869A1}" srcOrd="2" destOrd="0" parTransId="{A39758D2-191B-47BB-B3B5-16A978FA2E26}" sibTransId="{774F32BA-CFC4-406D-A392-4AC8391733A6}"/>
    <dgm:cxn modelId="{B2B26B4B-216D-4E44-9391-12D6C0ADDB11}" type="presOf" srcId="{E1AA6FDD-8959-4C9B-9004-F0CAACA41F0F}" destId="{7B5F398B-2C9C-461E-822A-859014989B19}" srcOrd="0" destOrd="0" presId="urn:microsoft.com/office/officeart/2005/8/layout/default"/>
    <dgm:cxn modelId="{FD336B54-839B-492E-970D-B89D3AFC6AA6}" srcId="{E94BD816-3E68-41BD-B1FF-2AC5EEF7509E}" destId="{447B1F96-1A74-42A4-9BEC-8E98E8C49DFE}" srcOrd="6" destOrd="0" parTransId="{FA15395B-3EBE-4A8B-810E-6336644B18A0}" sibTransId="{6B161264-269E-4C66-BBE5-0F1ABC0493AA}"/>
    <dgm:cxn modelId="{C5DB49FD-6AED-49CC-A0C7-73B31A2DBC97}" srcId="{E94BD816-3E68-41BD-B1FF-2AC5EEF7509E}" destId="{087484CC-12E6-401D-93AB-B6CD724B5B53}" srcOrd="1" destOrd="0" parTransId="{3C3ADF8F-6C79-4DC8-97D3-535DD1DF569A}" sibTransId="{20BFF027-361F-4DA1-A3FE-E32D0F6C0231}"/>
    <dgm:cxn modelId="{F9B55B80-3402-4C17-AF36-A75310FCFF12}" type="presOf" srcId="{D0D3EC3B-5A64-4D81-BA30-19825F32CBCA}" destId="{44C8AF0F-B19A-4495-AF0A-11EFE0A2F4E5}" srcOrd="0" destOrd="0" presId="urn:microsoft.com/office/officeart/2005/8/layout/default"/>
    <dgm:cxn modelId="{7FF76E3D-2A48-4E3D-B135-0E37531FDD87}" type="presParOf" srcId="{51474412-6B42-40D6-91C0-A0F6AEF9A4AB}" destId="{59808445-8AED-4E14-A1C5-67246981C10B}" srcOrd="0" destOrd="0" presId="urn:microsoft.com/office/officeart/2005/8/layout/default"/>
    <dgm:cxn modelId="{5BAC23E0-9049-46F6-9BF0-754C06E300EA}" type="presParOf" srcId="{51474412-6B42-40D6-91C0-A0F6AEF9A4AB}" destId="{323A880F-0667-4413-B29C-99EC6DCCA01B}" srcOrd="1" destOrd="0" presId="urn:microsoft.com/office/officeart/2005/8/layout/default"/>
    <dgm:cxn modelId="{39DBBDA1-FB0F-48AE-A6D5-A57A76BB936D}" type="presParOf" srcId="{51474412-6B42-40D6-91C0-A0F6AEF9A4AB}" destId="{8AEC91DA-46FF-4CEA-B2B6-1B9DD139D8C5}" srcOrd="2" destOrd="0" presId="urn:microsoft.com/office/officeart/2005/8/layout/default"/>
    <dgm:cxn modelId="{DE3BDE0D-DB59-4AAA-AB3D-5C090E5B888A}" type="presParOf" srcId="{51474412-6B42-40D6-91C0-A0F6AEF9A4AB}" destId="{1B3C4154-A66B-4303-AE26-B42FA73C3908}" srcOrd="3" destOrd="0" presId="urn:microsoft.com/office/officeart/2005/8/layout/default"/>
    <dgm:cxn modelId="{B4D57829-4046-426B-A546-C61C038BB796}" type="presParOf" srcId="{51474412-6B42-40D6-91C0-A0F6AEF9A4AB}" destId="{A8B504E4-4487-49BE-9997-64550F58AA64}" srcOrd="4" destOrd="0" presId="urn:microsoft.com/office/officeart/2005/8/layout/default"/>
    <dgm:cxn modelId="{2502E599-FFEA-45AB-9F52-3EEB1B8BE801}" type="presParOf" srcId="{51474412-6B42-40D6-91C0-A0F6AEF9A4AB}" destId="{192CE263-D51B-4AA4-AC0D-B8B3D54444F8}" srcOrd="5" destOrd="0" presId="urn:microsoft.com/office/officeart/2005/8/layout/default"/>
    <dgm:cxn modelId="{557307AE-8549-4AD0-AFF3-B737D53F90D0}" type="presParOf" srcId="{51474412-6B42-40D6-91C0-A0F6AEF9A4AB}" destId="{5678ADCD-BEED-43C3-8436-C8BE90269FE7}" srcOrd="6" destOrd="0" presId="urn:microsoft.com/office/officeart/2005/8/layout/default"/>
    <dgm:cxn modelId="{53758ACE-FA20-47E1-A23F-95903A1B28D0}" type="presParOf" srcId="{51474412-6B42-40D6-91C0-A0F6AEF9A4AB}" destId="{57CA9C7A-8A6A-499B-981E-54CD4DA1B9AB}" srcOrd="7" destOrd="0" presId="urn:microsoft.com/office/officeart/2005/8/layout/default"/>
    <dgm:cxn modelId="{66E716D4-02F2-4936-97AB-2C971D5C6B49}" type="presParOf" srcId="{51474412-6B42-40D6-91C0-A0F6AEF9A4AB}" destId="{6E3DBB24-9570-4E5C-94F3-7CD3BEE2F622}" srcOrd="8" destOrd="0" presId="urn:microsoft.com/office/officeart/2005/8/layout/default"/>
    <dgm:cxn modelId="{E53C35D4-9407-4407-BD1C-42820AC4DE33}" type="presParOf" srcId="{51474412-6B42-40D6-91C0-A0F6AEF9A4AB}" destId="{FBDDAE0A-106C-462A-91EE-0FA169A6D1C2}" srcOrd="9" destOrd="0" presId="urn:microsoft.com/office/officeart/2005/8/layout/default"/>
    <dgm:cxn modelId="{3A611109-150A-4A4E-A77A-F04B6C6DE612}" type="presParOf" srcId="{51474412-6B42-40D6-91C0-A0F6AEF9A4AB}" destId="{6D8FFADB-A27A-4084-84F8-BE573407E345}" srcOrd="10" destOrd="0" presId="urn:microsoft.com/office/officeart/2005/8/layout/default"/>
    <dgm:cxn modelId="{EB4E4921-B6DE-432A-906C-40B775F18DAF}" type="presParOf" srcId="{51474412-6B42-40D6-91C0-A0F6AEF9A4AB}" destId="{990E69A9-6DA4-4E3D-AA13-4F9EB34EF661}" srcOrd="11" destOrd="0" presId="urn:microsoft.com/office/officeart/2005/8/layout/default"/>
    <dgm:cxn modelId="{56329041-EB6E-498B-879A-B3FB7C6B4272}" type="presParOf" srcId="{51474412-6B42-40D6-91C0-A0F6AEF9A4AB}" destId="{D9653815-DBE9-4D35-A7B0-B5F30325A086}" srcOrd="12" destOrd="0" presId="urn:microsoft.com/office/officeart/2005/8/layout/default"/>
    <dgm:cxn modelId="{990BA2DF-D450-40EB-9673-38D0B679E9ED}" type="presParOf" srcId="{51474412-6B42-40D6-91C0-A0F6AEF9A4AB}" destId="{F033D265-F480-443E-B3DF-F6E13409BFFA}" srcOrd="13" destOrd="0" presId="urn:microsoft.com/office/officeart/2005/8/layout/default"/>
    <dgm:cxn modelId="{AA60B3A3-BBCA-43B1-9919-6625049A51FF}" type="presParOf" srcId="{51474412-6B42-40D6-91C0-A0F6AEF9A4AB}" destId="{F3096469-ED03-4CEF-A8F3-513D7829A419}" srcOrd="14" destOrd="0" presId="urn:microsoft.com/office/officeart/2005/8/layout/default"/>
    <dgm:cxn modelId="{B6ED9CB6-D7E5-4E1C-A613-BF72CB36A382}" type="presParOf" srcId="{51474412-6B42-40D6-91C0-A0F6AEF9A4AB}" destId="{76B376D8-7F4D-40F1-A874-2B2F232CA065}" srcOrd="15" destOrd="0" presId="urn:microsoft.com/office/officeart/2005/8/layout/default"/>
    <dgm:cxn modelId="{4696EAFC-ECA8-4AD7-AED5-9764B8B86E94}" type="presParOf" srcId="{51474412-6B42-40D6-91C0-A0F6AEF9A4AB}" destId="{7B5F398B-2C9C-461E-822A-859014989B19}" srcOrd="16" destOrd="0" presId="urn:microsoft.com/office/officeart/2005/8/layout/default"/>
    <dgm:cxn modelId="{58484172-33D9-4A5F-95AF-EE5ADBE8E71B}" type="presParOf" srcId="{51474412-6B42-40D6-91C0-A0F6AEF9A4AB}" destId="{B53409ED-DFD7-47AE-83E9-86546BE39F44}" srcOrd="17" destOrd="0" presId="urn:microsoft.com/office/officeart/2005/8/layout/default"/>
    <dgm:cxn modelId="{8883F393-BAED-4A40-885D-39EB0A79A33D}" type="presParOf" srcId="{51474412-6B42-40D6-91C0-A0F6AEF9A4AB}" destId="{F4D1A0D0-E3F5-4DD9-BFA3-4EE4F567A83F}" srcOrd="18" destOrd="0" presId="urn:microsoft.com/office/officeart/2005/8/layout/default"/>
    <dgm:cxn modelId="{6DF75799-2D52-44A3-BE89-1040B6B07BD4}" type="presParOf" srcId="{51474412-6B42-40D6-91C0-A0F6AEF9A4AB}" destId="{4EBC3308-C4B7-46FF-9C39-0E9DF2FA7C8B}" srcOrd="19" destOrd="0" presId="urn:microsoft.com/office/officeart/2005/8/layout/default"/>
    <dgm:cxn modelId="{03C46E6A-FC76-4098-804C-7BC980C783B5}" type="presParOf" srcId="{51474412-6B42-40D6-91C0-A0F6AEF9A4AB}" destId="{3A5E23EB-6522-478B-BE30-92B81B4B9BD1}" srcOrd="20" destOrd="0" presId="urn:microsoft.com/office/officeart/2005/8/layout/default"/>
    <dgm:cxn modelId="{6FA470D5-30DF-461D-8FB5-117B6A45E687}" type="presParOf" srcId="{51474412-6B42-40D6-91C0-A0F6AEF9A4AB}" destId="{7696AF20-7F2A-4A2F-8C01-ADA868476454}" srcOrd="21" destOrd="0" presId="urn:microsoft.com/office/officeart/2005/8/layout/default"/>
    <dgm:cxn modelId="{E579A625-BFFA-4CBA-A19B-7874F0EF0472}" type="presParOf" srcId="{51474412-6B42-40D6-91C0-A0F6AEF9A4AB}" destId="{44C8AF0F-B19A-4495-AF0A-11EFE0A2F4E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BE0074-E699-4138-B982-993E9A73679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325BC2C-5D75-4A77-896B-3C9DC89EF5BD}">
      <dgm:prSet/>
      <dgm:spPr/>
      <dgm:t>
        <a:bodyPr/>
        <a:lstStyle/>
        <a:p>
          <a:pPr>
            <a:lnSpc>
              <a:spcPct val="100000"/>
            </a:lnSpc>
          </a:pPr>
          <a:r>
            <a:rPr lang="en-US" dirty="0"/>
            <a:t>Get to know your employees (different people respond differently to rewards) </a:t>
          </a:r>
        </a:p>
      </dgm:t>
    </dgm:pt>
    <dgm:pt modelId="{4739690E-D3F8-46BE-AF2C-3D8B2D61502B}" type="parTrans" cxnId="{EB3A684D-EC16-4ABE-B38C-DEAB5E51DB1C}">
      <dgm:prSet/>
      <dgm:spPr/>
      <dgm:t>
        <a:bodyPr/>
        <a:lstStyle/>
        <a:p>
          <a:endParaRPr lang="en-US"/>
        </a:p>
      </dgm:t>
    </dgm:pt>
    <dgm:pt modelId="{8E8E5F3B-DAC1-4667-A9F4-307DF5A14272}" type="sibTrans" cxnId="{EB3A684D-EC16-4ABE-B38C-DEAB5E51DB1C}">
      <dgm:prSet/>
      <dgm:spPr/>
      <dgm:t>
        <a:bodyPr/>
        <a:lstStyle/>
        <a:p>
          <a:pPr>
            <a:lnSpc>
              <a:spcPct val="100000"/>
            </a:lnSpc>
          </a:pPr>
          <a:endParaRPr lang="en-US"/>
        </a:p>
      </dgm:t>
    </dgm:pt>
    <dgm:pt modelId="{7081C255-65E5-4FC6-84D3-CBEF3F16A391}">
      <dgm:prSet/>
      <dgm:spPr/>
      <dgm:t>
        <a:bodyPr/>
        <a:lstStyle/>
        <a:p>
          <a:pPr>
            <a:lnSpc>
              <a:spcPct val="100000"/>
            </a:lnSpc>
          </a:pPr>
          <a:r>
            <a:rPr lang="en-US" dirty="0"/>
            <a:t>Movie or game tickets, time off, gift certificate, gateways weekends, airline tickets or electronics. </a:t>
          </a:r>
        </a:p>
      </dgm:t>
    </dgm:pt>
    <dgm:pt modelId="{14062024-5C13-458C-8852-8E6F0DBB52AF}" type="parTrans" cxnId="{282F7B4D-5DE0-4CD9-A264-D9BBF5E60DBB}">
      <dgm:prSet/>
      <dgm:spPr/>
      <dgm:t>
        <a:bodyPr/>
        <a:lstStyle/>
        <a:p>
          <a:endParaRPr lang="en-US"/>
        </a:p>
      </dgm:t>
    </dgm:pt>
    <dgm:pt modelId="{C73D3AA4-1421-4211-82F0-3920749C23F4}" type="sibTrans" cxnId="{282F7B4D-5DE0-4CD9-A264-D9BBF5E60DBB}">
      <dgm:prSet/>
      <dgm:spPr/>
      <dgm:t>
        <a:bodyPr/>
        <a:lstStyle/>
        <a:p>
          <a:pPr>
            <a:lnSpc>
              <a:spcPct val="100000"/>
            </a:lnSpc>
          </a:pPr>
          <a:endParaRPr lang="en-US"/>
        </a:p>
      </dgm:t>
    </dgm:pt>
    <dgm:pt modelId="{A549C978-386F-429F-A0A2-51AC39983F8C}">
      <dgm:prSet/>
      <dgm:spPr/>
      <dgm:t>
        <a:bodyPr/>
        <a:lstStyle/>
        <a:p>
          <a:pPr>
            <a:lnSpc>
              <a:spcPct val="100000"/>
            </a:lnSpc>
          </a:pPr>
          <a:r>
            <a:rPr lang="en-US"/>
            <a:t>Before investing in nonmonetary rewards, the company should survey their employees (for some, monetary reward will be always more valuable based on their circumstances)</a:t>
          </a:r>
        </a:p>
      </dgm:t>
    </dgm:pt>
    <dgm:pt modelId="{818205C5-1583-4648-89DA-9CCF85033994}" type="parTrans" cxnId="{D051A8AB-2452-4C6E-931B-D2968EEDEEB1}">
      <dgm:prSet/>
      <dgm:spPr/>
      <dgm:t>
        <a:bodyPr/>
        <a:lstStyle/>
        <a:p>
          <a:endParaRPr lang="en-US"/>
        </a:p>
      </dgm:t>
    </dgm:pt>
    <dgm:pt modelId="{122B3523-81F7-4227-8C55-D6D1EC038444}" type="sibTrans" cxnId="{D051A8AB-2452-4C6E-931B-D2968EEDEEB1}">
      <dgm:prSet/>
      <dgm:spPr/>
      <dgm:t>
        <a:bodyPr/>
        <a:lstStyle/>
        <a:p>
          <a:pPr>
            <a:lnSpc>
              <a:spcPct val="100000"/>
            </a:lnSpc>
          </a:pPr>
          <a:endParaRPr lang="en-US"/>
        </a:p>
      </dgm:t>
    </dgm:pt>
    <dgm:pt modelId="{142422B6-CF0D-4B66-AD3D-E17482BAEC90}">
      <dgm:prSet/>
      <dgm:spPr/>
      <dgm:t>
        <a:bodyPr/>
        <a:lstStyle/>
        <a:p>
          <a:pPr>
            <a:lnSpc>
              <a:spcPct val="100000"/>
            </a:lnSpc>
          </a:pPr>
          <a:r>
            <a:rPr lang="en-US"/>
            <a:t>Words of appreciation, thank you cards and being present and close with the employees</a:t>
          </a:r>
        </a:p>
      </dgm:t>
    </dgm:pt>
    <dgm:pt modelId="{235890A7-60ED-4E18-A5E3-2268669A2752}" type="parTrans" cxnId="{45E86575-719D-4F59-8E96-C78B0618C59C}">
      <dgm:prSet/>
      <dgm:spPr/>
      <dgm:t>
        <a:bodyPr/>
        <a:lstStyle/>
        <a:p>
          <a:endParaRPr lang="en-US"/>
        </a:p>
      </dgm:t>
    </dgm:pt>
    <dgm:pt modelId="{6B059533-C15B-4432-9BE8-0766FA7BBC4E}" type="sibTrans" cxnId="{45E86575-719D-4F59-8E96-C78B0618C59C}">
      <dgm:prSet/>
      <dgm:spPr/>
      <dgm:t>
        <a:bodyPr/>
        <a:lstStyle/>
        <a:p>
          <a:endParaRPr lang="en-US"/>
        </a:p>
      </dgm:t>
    </dgm:pt>
    <dgm:pt modelId="{BB000ED5-2556-4147-B419-FA7C8C78BEFB}" type="pres">
      <dgm:prSet presAssocID="{CABE0074-E699-4138-B982-993E9A73679A}" presName="root" presStyleCnt="0">
        <dgm:presLayoutVars>
          <dgm:dir/>
          <dgm:resizeHandles val="exact"/>
        </dgm:presLayoutVars>
      </dgm:prSet>
      <dgm:spPr/>
      <dgm:t>
        <a:bodyPr/>
        <a:lstStyle/>
        <a:p>
          <a:endParaRPr lang="en-US"/>
        </a:p>
      </dgm:t>
    </dgm:pt>
    <dgm:pt modelId="{752A1B8A-7935-4358-9BDB-48D1F4D46961}" type="pres">
      <dgm:prSet presAssocID="{CABE0074-E699-4138-B982-993E9A73679A}" presName="container" presStyleCnt="0">
        <dgm:presLayoutVars>
          <dgm:dir/>
          <dgm:resizeHandles val="exact"/>
        </dgm:presLayoutVars>
      </dgm:prSet>
      <dgm:spPr/>
    </dgm:pt>
    <dgm:pt modelId="{34069DA2-F4CB-4FA9-8FD9-FC87A6CB6401}" type="pres">
      <dgm:prSet presAssocID="{E325BC2C-5D75-4A77-896B-3C9DC89EF5BD}" presName="compNode" presStyleCnt="0"/>
      <dgm:spPr/>
    </dgm:pt>
    <dgm:pt modelId="{6C53D6B7-D304-44D6-8367-F368BC630C6E}" type="pres">
      <dgm:prSet presAssocID="{E325BC2C-5D75-4A77-896B-3C9DC89EF5BD}" presName="iconBgRect" presStyleLbl="bgShp" presStyleIdx="0" presStyleCnt="4"/>
      <dgm:spPr/>
    </dgm:pt>
    <dgm:pt modelId="{BD1004C9-00E4-49A5-8927-51B4A9188AA1}" type="pres">
      <dgm:prSet presAssocID="{E325BC2C-5D75-4A77-896B-3C9DC89EF5B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roup Success"/>
        </a:ext>
      </dgm:extLst>
    </dgm:pt>
    <dgm:pt modelId="{4CE8F3D3-D0AB-4F0C-9768-5AA90698975B}" type="pres">
      <dgm:prSet presAssocID="{E325BC2C-5D75-4A77-896B-3C9DC89EF5BD}" presName="spaceRect" presStyleCnt="0"/>
      <dgm:spPr/>
    </dgm:pt>
    <dgm:pt modelId="{B01398C5-2499-49EC-B018-366E15C8CE60}" type="pres">
      <dgm:prSet presAssocID="{E325BC2C-5D75-4A77-896B-3C9DC89EF5BD}" presName="textRect" presStyleLbl="revTx" presStyleIdx="0" presStyleCnt="4">
        <dgm:presLayoutVars>
          <dgm:chMax val="1"/>
          <dgm:chPref val="1"/>
        </dgm:presLayoutVars>
      </dgm:prSet>
      <dgm:spPr/>
      <dgm:t>
        <a:bodyPr/>
        <a:lstStyle/>
        <a:p>
          <a:endParaRPr lang="en-US"/>
        </a:p>
      </dgm:t>
    </dgm:pt>
    <dgm:pt modelId="{2EF9E33E-64B3-4B95-B3FC-65873BA076CA}" type="pres">
      <dgm:prSet presAssocID="{8E8E5F3B-DAC1-4667-A9F4-307DF5A14272}" presName="sibTrans" presStyleLbl="sibTrans2D1" presStyleIdx="0" presStyleCnt="0"/>
      <dgm:spPr/>
      <dgm:t>
        <a:bodyPr/>
        <a:lstStyle/>
        <a:p>
          <a:endParaRPr lang="en-US"/>
        </a:p>
      </dgm:t>
    </dgm:pt>
    <dgm:pt modelId="{EA6D332E-599D-4822-831B-3422E52795BB}" type="pres">
      <dgm:prSet presAssocID="{7081C255-65E5-4FC6-84D3-CBEF3F16A391}" presName="compNode" presStyleCnt="0"/>
      <dgm:spPr/>
    </dgm:pt>
    <dgm:pt modelId="{EFD257F3-1FE0-4C0F-823D-E8F7C0BF132D}" type="pres">
      <dgm:prSet presAssocID="{7081C255-65E5-4FC6-84D3-CBEF3F16A391}" presName="iconBgRect" presStyleLbl="bgShp" presStyleIdx="1" presStyleCnt="4"/>
      <dgm:spPr/>
    </dgm:pt>
    <dgm:pt modelId="{FF264A66-533A-48CE-995F-DEBA230844BF}" type="pres">
      <dgm:prSet presAssocID="{7081C255-65E5-4FC6-84D3-CBEF3F16A3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ow"/>
        </a:ext>
      </dgm:extLst>
    </dgm:pt>
    <dgm:pt modelId="{B8F21BA5-FDF3-4F30-BC4C-DF95DA58FFEB}" type="pres">
      <dgm:prSet presAssocID="{7081C255-65E5-4FC6-84D3-CBEF3F16A391}" presName="spaceRect" presStyleCnt="0"/>
      <dgm:spPr/>
    </dgm:pt>
    <dgm:pt modelId="{5184FA7E-65B9-4B87-93E3-0A18C850F316}" type="pres">
      <dgm:prSet presAssocID="{7081C255-65E5-4FC6-84D3-CBEF3F16A391}" presName="textRect" presStyleLbl="revTx" presStyleIdx="1" presStyleCnt="4">
        <dgm:presLayoutVars>
          <dgm:chMax val="1"/>
          <dgm:chPref val="1"/>
        </dgm:presLayoutVars>
      </dgm:prSet>
      <dgm:spPr/>
      <dgm:t>
        <a:bodyPr/>
        <a:lstStyle/>
        <a:p>
          <a:endParaRPr lang="en-US"/>
        </a:p>
      </dgm:t>
    </dgm:pt>
    <dgm:pt modelId="{9DD916E9-5ED6-4B44-8F83-C2408C83C463}" type="pres">
      <dgm:prSet presAssocID="{C73D3AA4-1421-4211-82F0-3920749C23F4}" presName="sibTrans" presStyleLbl="sibTrans2D1" presStyleIdx="0" presStyleCnt="0"/>
      <dgm:spPr/>
      <dgm:t>
        <a:bodyPr/>
        <a:lstStyle/>
        <a:p>
          <a:endParaRPr lang="en-US"/>
        </a:p>
      </dgm:t>
    </dgm:pt>
    <dgm:pt modelId="{CACD2D1E-A842-4294-8E63-5B5051E8D9EA}" type="pres">
      <dgm:prSet presAssocID="{A549C978-386F-429F-A0A2-51AC39983F8C}" presName="compNode" presStyleCnt="0"/>
      <dgm:spPr/>
    </dgm:pt>
    <dgm:pt modelId="{6F848A79-2FD9-4AEC-B3EC-BB7BCE7299DE}" type="pres">
      <dgm:prSet presAssocID="{A549C978-386F-429F-A0A2-51AC39983F8C}" presName="iconBgRect" presStyleLbl="bgShp" presStyleIdx="2" presStyleCnt="4"/>
      <dgm:spPr/>
    </dgm:pt>
    <dgm:pt modelId="{CDB3D13F-7128-4953-B7FA-63F7A452A815}" type="pres">
      <dgm:prSet presAssocID="{A549C978-386F-429F-A0A2-51AC39983F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Dollar"/>
        </a:ext>
      </dgm:extLst>
    </dgm:pt>
    <dgm:pt modelId="{745A6385-7EAC-41E8-8F00-628ADBFAABAB}" type="pres">
      <dgm:prSet presAssocID="{A549C978-386F-429F-A0A2-51AC39983F8C}" presName="spaceRect" presStyleCnt="0"/>
      <dgm:spPr/>
    </dgm:pt>
    <dgm:pt modelId="{B5F3B8AC-241E-46D3-8718-CC9F786F4242}" type="pres">
      <dgm:prSet presAssocID="{A549C978-386F-429F-A0A2-51AC39983F8C}" presName="textRect" presStyleLbl="revTx" presStyleIdx="2" presStyleCnt="4">
        <dgm:presLayoutVars>
          <dgm:chMax val="1"/>
          <dgm:chPref val="1"/>
        </dgm:presLayoutVars>
      </dgm:prSet>
      <dgm:spPr/>
      <dgm:t>
        <a:bodyPr/>
        <a:lstStyle/>
        <a:p>
          <a:endParaRPr lang="en-US"/>
        </a:p>
      </dgm:t>
    </dgm:pt>
    <dgm:pt modelId="{56350D63-516A-4B7A-BB61-97F0DCDB5629}" type="pres">
      <dgm:prSet presAssocID="{122B3523-81F7-4227-8C55-D6D1EC038444}" presName="sibTrans" presStyleLbl="sibTrans2D1" presStyleIdx="0" presStyleCnt="0"/>
      <dgm:spPr/>
      <dgm:t>
        <a:bodyPr/>
        <a:lstStyle/>
        <a:p>
          <a:endParaRPr lang="en-US"/>
        </a:p>
      </dgm:t>
    </dgm:pt>
    <dgm:pt modelId="{068D93E5-9D4A-4967-AD3C-E55F84ED2D61}" type="pres">
      <dgm:prSet presAssocID="{142422B6-CF0D-4B66-AD3D-E17482BAEC90}" presName="compNode" presStyleCnt="0"/>
      <dgm:spPr/>
    </dgm:pt>
    <dgm:pt modelId="{C58438B8-7B94-490C-A56B-D9C6CB3ADB31}" type="pres">
      <dgm:prSet presAssocID="{142422B6-CF0D-4B66-AD3D-E17482BAEC90}" presName="iconBgRect" presStyleLbl="bgShp" presStyleIdx="3" presStyleCnt="4"/>
      <dgm:spPr/>
    </dgm:pt>
    <dgm:pt modelId="{4B2DAE0D-5C99-4616-BD2F-47D5030CCFF0}" type="pres">
      <dgm:prSet presAssocID="{142422B6-CF0D-4B66-AD3D-E17482BAEC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ign Language"/>
        </a:ext>
      </dgm:extLst>
    </dgm:pt>
    <dgm:pt modelId="{CCD31B78-91C4-4E81-ADA6-DFB7E48EDC3E}" type="pres">
      <dgm:prSet presAssocID="{142422B6-CF0D-4B66-AD3D-E17482BAEC90}" presName="spaceRect" presStyleCnt="0"/>
      <dgm:spPr/>
    </dgm:pt>
    <dgm:pt modelId="{2A2A9364-FFB9-462F-AFC9-6F6414BF72B9}" type="pres">
      <dgm:prSet presAssocID="{142422B6-CF0D-4B66-AD3D-E17482BAEC90}" presName="textRect" presStyleLbl="revTx" presStyleIdx="3" presStyleCnt="4">
        <dgm:presLayoutVars>
          <dgm:chMax val="1"/>
          <dgm:chPref val="1"/>
        </dgm:presLayoutVars>
      </dgm:prSet>
      <dgm:spPr/>
      <dgm:t>
        <a:bodyPr/>
        <a:lstStyle/>
        <a:p>
          <a:endParaRPr lang="en-US"/>
        </a:p>
      </dgm:t>
    </dgm:pt>
  </dgm:ptLst>
  <dgm:cxnLst>
    <dgm:cxn modelId="{EB3A684D-EC16-4ABE-B38C-DEAB5E51DB1C}" srcId="{CABE0074-E699-4138-B982-993E9A73679A}" destId="{E325BC2C-5D75-4A77-896B-3C9DC89EF5BD}" srcOrd="0" destOrd="0" parTransId="{4739690E-D3F8-46BE-AF2C-3D8B2D61502B}" sibTransId="{8E8E5F3B-DAC1-4667-A9F4-307DF5A14272}"/>
    <dgm:cxn modelId="{AB8DE168-3642-0B48-9231-A3DB152A6643}" type="presOf" srcId="{CABE0074-E699-4138-B982-993E9A73679A}" destId="{BB000ED5-2556-4147-B419-FA7C8C78BEFB}" srcOrd="0" destOrd="0" presId="urn:microsoft.com/office/officeart/2018/2/layout/IconCircleList"/>
    <dgm:cxn modelId="{282F7B4D-5DE0-4CD9-A264-D9BBF5E60DBB}" srcId="{CABE0074-E699-4138-B982-993E9A73679A}" destId="{7081C255-65E5-4FC6-84D3-CBEF3F16A391}" srcOrd="1" destOrd="0" parTransId="{14062024-5C13-458C-8852-8E6F0DBB52AF}" sibTransId="{C73D3AA4-1421-4211-82F0-3920749C23F4}"/>
    <dgm:cxn modelId="{602AE15B-95A5-B744-A4B2-F13170E685A8}" type="presOf" srcId="{7081C255-65E5-4FC6-84D3-CBEF3F16A391}" destId="{5184FA7E-65B9-4B87-93E3-0A18C850F316}" srcOrd="0" destOrd="0" presId="urn:microsoft.com/office/officeart/2018/2/layout/IconCircleList"/>
    <dgm:cxn modelId="{9F0D1BA0-42D9-5048-9A0E-807B0790DEC8}" type="presOf" srcId="{E325BC2C-5D75-4A77-896B-3C9DC89EF5BD}" destId="{B01398C5-2499-49EC-B018-366E15C8CE60}" srcOrd="0" destOrd="0" presId="urn:microsoft.com/office/officeart/2018/2/layout/IconCircleList"/>
    <dgm:cxn modelId="{9A5F30BD-C545-484C-9B0C-8E239BF34809}" type="presOf" srcId="{C73D3AA4-1421-4211-82F0-3920749C23F4}" destId="{9DD916E9-5ED6-4B44-8F83-C2408C83C463}" srcOrd="0" destOrd="0" presId="urn:microsoft.com/office/officeart/2018/2/layout/IconCircleList"/>
    <dgm:cxn modelId="{D051A8AB-2452-4C6E-931B-D2968EEDEEB1}" srcId="{CABE0074-E699-4138-B982-993E9A73679A}" destId="{A549C978-386F-429F-A0A2-51AC39983F8C}" srcOrd="2" destOrd="0" parTransId="{818205C5-1583-4648-89DA-9CCF85033994}" sibTransId="{122B3523-81F7-4227-8C55-D6D1EC038444}"/>
    <dgm:cxn modelId="{45E86575-719D-4F59-8E96-C78B0618C59C}" srcId="{CABE0074-E699-4138-B982-993E9A73679A}" destId="{142422B6-CF0D-4B66-AD3D-E17482BAEC90}" srcOrd="3" destOrd="0" parTransId="{235890A7-60ED-4E18-A5E3-2268669A2752}" sibTransId="{6B059533-C15B-4432-9BE8-0766FA7BBC4E}"/>
    <dgm:cxn modelId="{9F09CE63-FEA4-C043-AB7B-50ACEFFDAECA}" type="presOf" srcId="{142422B6-CF0D-4B66-AD3D-E17482BAEC90}" destId="{2A2A9364-FFB9-462F-AFC9-6F6414BF72B9}" srcOrd="0" destOrd="0" presId="urn:microsoft.com/office/officeart/2018/2/layout/IconCircleList"/>
    <dgm:cxn modelId="{16A489A6-57D9-564A-857F-85D4FC38AB37}" type="presOf" srcId="{A549C978-386F-429F-A0A2-51AC39983F8C}" destId="{B5F3B8AC-241E-46D3-8718-CC9F786F4242}" srcOrd="0" destOrd="0" presId="urn:microsoft.com/office/officeart/2018/2/layout/IconCircleList"/>
    <dgm:cxn modelId="{A98D190C-0CB9-C943-B147-0AC1ED7526D5}" type="presOf" srcId="{8E8E5F3B-DAC1-4667-A9F4-307DF5A14272}" destId="{2EF9E33E-64B3-4B95-B3FC-65873BA076CA}" srcOrd="0" destOrd="0" presId="urn:microsoft.com/office/officeart/2018/2/layout/IconCircleList"/>
    <dgm:cxn modelId="{B18E2635-9249-9C48-98D2-D86D2FC21A02}" type="presOf" srcId="{122B3523-81F7-4227-8C55-D6D1EC038444}" destId="{56350D63-516A-4B7A-BB61-97F0DCDB5629}" srcOrd="0" destOrd="0" presId="urn:microsoft.com/office/officeart/2018/2/layout/IconCircleList"/>
    <dgm:cxn modelId="{ED1E5EB8-2147-E946-A5C3-D15912B51E98}" type="presParOf" srcId="{BB000ED5-2556-4147-B419-FA7C8C78BEFB}" destId="{752A1B8A-7935-4358-9BDB-48D1F4D46961}" srcOrd="0" destOrd="0" presId="urn:microsoft.com/office/officeart/2018/2/layout/IconCircleList"/>
    <dgm:cxn modelId="{F232A8C1-E970-FA44-B4C2-72BD58541D1A}" type="presParOf" srcId="{752A1B8A-7935-4358-9BDB-48D1F4D46961}" destId="{34069DA2-F4CB-4FA9-8FD9-FC87A6CB6401}" srcOrd="0" destOrd="0" presId="urn:microsoft.com/office/officeart/2018/2/layout/IconCircleList"/>
    <dgm:cxn modelId="{0CE1112A-2A7C-C24E-89E2-9EAB4E8BBB3D}" type="presParOf" srcId="{34069DA2-F4CB-4FA9-8FD9-FC87A6CB6401}" destId="{6C53D6B7-D304-44D6-8367-F368BC630C6E}" srcOrd="0" destOrd="0" presId="urn:microsoft.com/office/officeart/2018/2/layout/IconCircleList"/>
    <dgm:cxn modelId="{6DB8D6C9-2A81-EC4D-8B0E-C532A239AF76}" type="presParOf" srcId="{34069DA2-F4CB-4FA9-8FD9-FC87A6CB6401}" destId="{BD1004C9-00E4-49A5-8927-51B4A9188AA1}" srcOrd="1" destOrd="0" presId="urn:microsoft.com/office/officeart/2018/2/layout/IconCircleList"/>
    <dgm:cxn modelId="{41525A17-60AD-1740-A339-9F93376B3EAA}" type="presParOf" srcId="{34069DA2-F4CB-4FA9-8FD9-FC87A6CB6401}" destId="{4CE8F3D3-D0AB-4F0C-9768-5AA90698975B}" srcOrd="2" destOrd="0" presId="urn:microsoft.com/office/officeart/2018/2/layout/IconCircleList"/>
    <dgm:cxn modelId="{F8506276-2B6C-7847-820C-81CACB2B9A2A}" type="presParOf" srcId="{34069DA2-F4CB-4FA9-8FD9-FC87A6CB6401}" destId="{B01398C5-2499-49EC-B018-366E15C8CE60}" srcOrd="3" destOrd="0" presId="urn:microsoft.com/office/officeart/2018/2/layout/IconCircleList"/>
    <dgm:cxn modelId="{570F48F5-259C-F04F-8FA8-A367ECA70DA8}" type="presParOf" srcId="{752A1B8A-7935-4358-9BDB-48D1F4D46961}" destId="{2EF9E33E-64B3-4B95-B3FC-65873BA076CA}" srcOrd="1" destOrd="0" presId="urn:microsoft.com/office/officeart/2018/2/layout/IconCircleList"/>
    <dgm:cxn modelId="{CC58AD02-6601-F34A-BC2C-C4D1381A83C4}" type="presParOf" srcId="{752A1B8A-7935-4358-9BDB-48D1F4D46961}" destId="{EA6D332E-599D-4822-831B-3422E52795BB}" srcOrd="2" destOrd="0" presId="urn:microsoft.com/office/officeart/2018/2/layout/IconCircleList"/>
    <dgm:cxn modelId="{6C41AB85-5B9F-4746-8F8C-36F667097157}" type="presParOf" srcId="{EA6D332E-599D-4822-831B-3422E52795BB}" destId="{EFD257F3-1FE0-4C0F-823D-E8F7C0BF132D}" srcOrd="0" destOrd="0" presId="urn:microsoft.com/office/officeart/2018/2/layout/IconCircleList"/>
    <dgm:cxn modelId="{6647B5F2-4B20-474C-B881-21C1F344241C}" type="presParOf" srcId="{EA6D332E-599D-4822-831B-3422E52795BB}" destId="{FF264A66-533A-48CE-995F-DEBA230844BF}" srcOrd="1" destOrd="0" presId="urn:microsoft.com/office/officeart/2018/2/layout/IconCircleList"/>
    <dgm:cxn modelId="{1DCC6DE9-30BC-BB48-9044-3535871725EC}" type="presParOf" srcId="{EA6D332E-599D-4822-831B-3422E52795BB}" destId="{B8F21BA5-FDF3-4F30-BC4C-DF95DA58FFEB}" srcOrd="2" destOrd="0" presId="urn:microsoft.com/office/officeart/2018/2/layout/IconCircleList"/>
    <dgm:cxn modelId="{02B5C1AA-8BF6-6741-990C-2A06C66F68A8}" type="presParOf" srcId="{EA6D332E-599D-4822-831B-3422E52795BB}" destId="{5184FA7E-65B9-4B87-93E3-0A18C850F316}" srcOrd="3" destOrd="0" presId="urn:microsoft.com/office/officeart/2018/2/layout/IconCircleList"/>
    <dgm:cxn modelId="{F8CB4AEC-80D1-F341-9003-8A4FA377F8AA}" type="presParOf" srcId="{752A1B8A-7935-4358-9BDB-48D1F4D46961}" destId="{9DD916E9-5ED6-4B44-8F83-C2408C83C463}" srcOrd="3" destOrd="0" presId="urn:microsoft.com/office/officeart/2018/2/layout/IconCircleList"/>
    <dgm:cxn modelId="{79EF066A-3BD7-F640-A353-8BC6CCB6B35F}" type="presParOf" srcId="{752A1B8A-7935-4358-9BDB-48D1F4D46961}" destId="{CACD2D1E-A842-4294-8E63-5B5051E8D9EA}" srcOrd="4" destOrd="0" presId="urn:microsoft.com/office/officeart/2018/2/layout/IconCircleList"/>
    <dgm:cxn modelId="{705ECE28-E5CC-9841-AE54-DCBCA00F7098}" type="presParOf" srcId="{CACD2D1E-A842-4294-8E63-5B5051E8D9EA}" destId="{6F848A79-2FD9-4AEC-B3EC-BB7BCE7299DE}" srcOrd="0" destOrd="0" presId="urn:microsoft.com/office/officeart/2018/2/layout/IconCircleList"/>
    <dgm:cxn modelId="{2E6EC006-E94F-864A-BF6E-3318BA1A47CD}" type="presParOf" srcId="{CACD2D1E-A842-4294-8E63-5B5051E8D9EA}" destId="{CDB3D13F-7128-4953-B7FA-63F7A452A815}" srcOrd="1" destOrd="0" presId="urn:microsoft.com/office/officeart/2018/2/layout/IconCircleList"/>
    <dgm:cxn modelId="{0A2452FA-A586-CB4B-A37D-2E2E41256725}" type="presParOf" srcId="{CACD2D1E-A842-4294-8E63-5B5051E8D9EA}" destId="{745A6385-7EAC-41E8-8F00-628ADBFAABAB}" srcOrd="2" destOrd="0" presId="urn:microsoft.com/office/officeart/2018/2/layout/IconCircleList"/>
    <dgm:cxn modelId="{AB25E382-9E44-BA48-8EF5-FC913B3254E2}" type="presParOf" srcId="{CACD2D1E-A842-4294-8E63-5B5051E8D9EA}" destId="{B5F3B8AC-241E-46D3-8718-CC9F786F4242}" srcOrd="3" destOrd="0" presId="urn:microsoft.com/office/officeart/2018/2/layout/IconCircleList"/>
    <dgm:cxn modelId="{813AA2C3-48AC-6044-A44B-DEE8A817419A}" type="presParOf" srcId="{752A1B8A-7935-4358-9BDB-48D1F4D46961}" destId="{56350D63-516A-4B7A-BB61-97F0DCDB5629}" srcOrd="5" destOrd="0" presId="urn:microsoft.com/office/officeart/2018/2/layout/IconCircleList"/>
    <dgm:cxn modelId="{08F26699-7FA1-2E4E-B4C1-59441E32D57E}" type="presParOf" srcId="{752A1B8A-7935-4358-9BDB-48D1F4D46961}" destId="{068D93E5-9D4A-4967-AD3C-E55F84ED2D61}" srcOrd="6" destOrd="0" presId="urn:microsoft.com/office/officeart/2018/2/layout/IconCircleList"/>
    <dgm:cxn modelId="{4DCAF366-F8F0-BF49-BF9D-7C1275FD1AD4}" type="presParOf" srcId="{068D93E5-9D4A-4967-AD3C-E55F84ED2D61}" destId="{C58438B8-7B94-490C-A56B-D9C6CB3ADB31}" srcOrd="0" destOrd="0" presId="urn:microsoft.com/office/officeart/2018/2/layout/IconCircleList"/>
    <dgm:cxn modelId="{DFC1750D-F582-084C-970C-0F134176FEAE}" type="presParOf" srcId="{068D93E5-9D4A-4967-AD3C-E55F84ED2D61}" destId="{4B2DAE0D-5C99-4616-BD2F-47D5030CCFF0}" srcOrd="1" destOrd="0" presId="urn:microsoft.com/office/officeart/2018/2/layout/IconCircleList"/>
    <dgm:cxn modelId="{29395BE2-6A50-E347-B5CD-1D6D9277E755}" type="presParOf" srcId="{068D93E5-9D4A-4967-AD3C-E55F84ED2D61}" destId="{CCD31B78-91C4-4E81-ADA6-DFB7E48EDC3E}" srcOrd="2" destOrd="0" presId="urn:microsoft.com/office/officeart/2018/2/layout/IconCircleList"/>
    <dgm:cxn modelId="{965667D2-5394-B440-BEC1-BB2ADF954F53}" type="presParOf" srcId="{068D93E5-9D4A-4967-AD3C-E55F84ED2D61}" destId="{2A2A9364-FFB9-462F-AFC9-6F6414BF72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8C00C3-C02A-4FD3-A9D5-966B42495EB0}"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91D85E27-8CD4-4EB2-8313-C22B46D6E4D7}">
      <dgm:prSet/>
      <dgm:spPr/>
      <dgm:t>
        <a:bodyPr/>
        <a:lstStyle/>
        <a:p>
          <a:r>
            <a:rPr lang="en-GB" b="0" i="0"/>
            <a:t>Most industrialized countries are becoming more and more diverse in terms of their populations, but few can equal the level of diversity in the United States.</a:t>
          </a:r>
          <a:endParaRPr lang="en-US"/>
        </a:p>
      </dgm:t>
    </dgm:pt>
    <dgm:pt modelId="{721E4FFF-1C41-4DCE-B65A-D0A716711B21}" type="parTrans" cxnId="{6F868655-7AB0-4E84-9AAF-07C117AFB9F4}">
      <dgm:prSet/>
      <dgm:spPr/>
      <dgm:t>
        <a:bodyPr/>
        <a:lstStyle/>
        <a:p>
          <a:endParaRPr lang="en-US"/>
        </a:p>
      </dgm:t>
    </dgm:pt>
    <dgm:pt modelId="{5C05BB38-63BA-4A1F-AFC6-D0DD0C2941BA}" type="sibTrans" cxnId="{6F868655-7AB0-4E84-9AAF-07C117AFB9F4}">
      <dgm:prSet/>
      <dgm:spPr/>
      <dgm:t>
        <a:bodyPr/>
        <a:lstStyle/>
        <a:p>
          <a:endParaRPr lang="en-US"/>
        </a:p>
      </dgm:t>
    </dgm:pt>
    <dgm:pt modelId="{941A7B6A-0B8C-4D03-8F1B-CFEEDE877619}">
      <dgm:prSet/>
      <dgm:spPr/>
      <dgm:t>
        <a:bodyPr/>
        <a:lstStyle/>
        <a:p>
          <a:r>
            <a:rPr lang="en-GB"/>
            <a:t>Using USA as an example:</a:t>
          </a:r>
          <a:endParaRPr lang="en-US"/>
        </a:p>
      </dgm:t>
    </dgm:pt>
    <dgm:pt modelId="{1AEB7C9B-C392-443C-997A-F7CD8F2F34DF}" type="parTrans" cxnId="{B60B4A12-CF60-4AA4-AB79-B643AD4BF256}">
      <dgm:prSet/>
      <dgm:spPr/>
      <dgm:t>
        <a:bodyPr/>
        <a:lstStyle/>
        <a:p>
          <a:endParaRPr lang="en-US"/>
        </a:p>
      </dgm:t>
    </dgm:pt>
    <dgm:pt modelId="{5922DA4F-AEA7-4AD6-8FD3-706FD135F8B6}" type="sibTrans" cxnId="{B60B4A12-CF60-4AA4-AB79-B643AD4BF256}">
      <dgm:prSet/>
      <dgm:spPr/>
      <dgm:t>
        <a:bodyPr/>
        <a:lstStyle/>
        <a:p>
          <a:endParaRPr lang="en-US"/>
        </a:p>
      </dgm:t>
    </dgm:pt>
    <dgm:pt modelId="{50AC086B-B0F7-417E-A85A-87DF43B3C1DD}">
      <dgm:prSet/>
      <dgm:spPr/>
      <dgm:t>
        <a:bodyPr/>
        <a:lstStyle/>
        <a:p>
          <a:r>
            <a:rPr lang="en-GB" b="0" i="0"/>
            <a:t>This means that work teams in American organizations are increasingly diverse. Leading multicultural work teams can pose several special challenges for managers, supervisors, and team leaders</a:t>
          </a:r>
          <a:endParaRPr lang="en-US"/>
        </a:p>
      </dgm:t>
    </dgm:pt>
    <dgm:pt modelId="{A318075A-73C8-4400-B786-2760268A2B7A}" type="parTrans" cxnId="{1AFB12EF-70E6-434B-8120-530F4A4E39C1}">
      <dgm:prSet/>
      <dgm:spPr/>
      <dgm:t>
        <a:bodyPr/>
        <a:lstStyle/>
        <a:p>
          <a:endParaRPr lang="en-US"/>
        </a:p>
      </dgm:t>
    </dgm:pt>
    <dgm:pt modelId="{9632AB4A-62BB-4E57-8493-190D075EA1B5}" type="sibTrans" cxnId="{1AFB12EF-70E6-434B-8120-530F4A4E39C1}">
      <dgm:prSet/>
      <dgm:spPr/>
      <dgm:t>
        <a:bodyPr/>
        <a:lstStyle/>
        <a:p>
          <a:endParaRPr lang="en-US"/>
        </a:p>
      </dgm:t>
    </dgm:pt>
    <dgm:pt modelId="{C7900AD1-F5C2-434F-B2C5-C1881018736F}">
      <dgm:prSet/>
      <dgm:spPr/>
      <dgm:t>
        <a:bodyPr/>
        <a:lstStyle/>
        <a:p>
          <a:r>
            <a:rPr lang="en-GB" b="0" i="0"/>
            <a:t>Culture-related challenges that often arise in work teams include differing </a:t>
          </a:r>
          <a:endParaRPr lang="en-US"/>
        </a:p>
      </dgm:t>
    </dgm:pt>
    <dgm:pt modelId="{D1799205-6ECC-4D32-9D43-0B3CE40A2BAF}" type="parTrans" cxnId="{D77E890C-3D32-47AD-AC86-77DE202EE59E}">
      <dgm:prSet/>
      <dgm:spPr/>
      <dgm:t>
        <a:bodyPr/>
        <a:lstStyle/>
        <a:p>
          <a:endParaRPr lang="en-US"/>
        </a:p>
      </dgm:t>
    </dgm:pt>
    <dgm:pt modelId="{C1D7B026-8B50-4EDA-9C1B-F3FCB8036D4F}" type="sibTrans" cxnId="{D77E890C-3D32-47AD-AC86-77DE202EE59E}">
      <dgm:prSet/>
      <dgm:spPr/>
      <dgm:t>
        <a:bodyPr/>
        <a:lstStyle/>
        <a:p>
          <a:endParaRPr lang="en-US"/>
        </a:p>
      </dgm:t>
    </dgm:pt>
    <dgm:pt modelId="{7D34C33C-4257-420E-AE6D-20B6881E983E}">
      <dgm:prSet/>
      <dgm:spPr/>
      <dgm:t>
        <a:bodyPr/>
        <a:lstStyle/>
        <a:p>
          <a:r>
            <a:rPr lang="en-GB" b="0" i="0"/>
            <a:t>Approaches to communicating, </a:t>
          </a:r>
          <a:endParaRPr lang="en-US"/>
        </a:p>
      </dgm:t>
    </dgm:pt>
    <dgm:pt modelId="{A28D22DB-8316-45E7-9F5D-D3A5653EF203}" type="parTrans" cxnId="{322C5DE7-BCB5-4572-9191-C2DA43F45637}">
      <dgm:prSet/>
      <dgm:spPr/>
      <dgm:t>
        <a:bodyPr/>
        <a:lstStyle/>
        <a:p>
          <a:endParaRPr lang="en-US"/>
        </a:p>
      </dgm:t>
    </dgm:pt>
    <dgm:pt modelId="{299A8584-3D80-42C1-8D39-C59809EDC786}" type="sibTrans" cxnId="{322C5DE7-BCB5-4572-9191-C2DA43F45637}">
      <dgm:prSet/>
      <dgm:spPr/>
      <dgm:t>
        <a:bodyPr/>
        <a:lstStyle/>
        <a:p>
          <a:endParaRPr lang="en-US"/>
        </a:p>
      </dgm:t>
    </dgm:pt>
    <dgm:pt modelId="{57324539-77E4-40C0-A691-851178729D4B}">
      <dgm:prSet/>
      <dgm:spPr/>
      <dgm:t>
        <a:bodyPr/>
        <a:lstStyle/>
        <a:p>
          <a:r>
            <a:rPr lang="en-GB" b="0" i="0"/>
            <a:t>Attitudes toward work </a:t>
          </a:r>
          <a:endParaRPr lang="en-US"/>
        </a:p>
      </dgm:t>
    </dgm:pt>
    <dgm:pt modelId="{0276859D-996B-4BC0-AB4E-27A4C88683DE}" type="parTrans" cxnId="{F8A164AC-ACBC-4894-B1F3-D93583E30AA7}">
      <dgm:prSet/>
      <dgm:spPr/>
      <dgm:t>
        <a:bodyPr/>
        <a:lstStyle/>
        <a:p>
          <a:endParaRPr lang="en-US"/>
        </a:p>
      </dgm:t>
    </dgm:pt>
    <dgm:pt modelId="{BCA0358B-5D39-4D0F-8669-74B5D07CEE2B}" type="sibTrans" cxnId="{F8A164AC-ACBC-4894-B1F3-D93583E30AA7}">
      <dgm:prSet/>
      <dgm:spPr/>
      <dgm:t>
        <a:bodyPr/>
        <a:lstStyle/>
        <a:p>
          <a:endParaRPr lang="en-US"/>
        </a:p>
      </dgm:t>
    </dgm:pt>
    <dgm:pt modelId="{D4DF8282-8230-4CC8-AA06-BE7C1C96A691}">
      <dgm:prSet/>
      <dgm:spPr/>
      <dgm:t>
        <a:bodyPr/>
        <a:lstStyle/>
        <a:p>
          <a:r>
            <a:rPr lang="en-GB" b="0" i="0"/>
            <a:t>Attitudes toward authority </a:t>
          </a:r>
          <a:endParaRPr lang="en-US"/>
        </a:p>
      </dgm:t>
    </dgm:pt>
    <dgm:pt modelId="{B6D83A77-811E-4BBF-9CF8-409BE9B88B85}" type="parTrans" cxnId="{C5B5B37E-A7AA-4604-BFCF-FE5D671363B2}">
      <dgm:prSet/>
      <dgm:spPr/>
      <dgm:t>
        <a:bodyPr/>
        <a:lstStyle/>
        <a:p>
          <a:endParaRPr lang="en-US"/>
        </a:p>
      </dgm:t>
    </dgm:pt>
    <dgm:pt modelId="{5B2EAE5C-B604-47C3-9A65-879244211E14}" type="sibTrans" cxnId="{C5B5B37E-A7AA-4604-BFCF-FE5D671363B2}">
      <dgm:prSet/>
      <dgm:spPr/>
      <dgm:t>
        <a:bodyPr/>
        <a:lstStyle/>
        <a:p>
          <a:endParaRPr lang="en-US"/>
        </a:p>
      </dgm:t>
    </dgm:pt>
    <dgm:pt modelId="{E536FFFC-4896-48D0-BE7B-ADAC3E5ADE1C}">
      <dgm:prSet/>
      <dgm:spPr/>
      <dgm:t>
        <a:bodyPr/>
        <a:lstStyle/>
        <a:p>
          <a:r>
            <a:rPr lang="en-GB" b="0" i="0"/>
            <a:t>Approaches to decision making. </a:t>
          </a:r>
          <a:endParaRPr lang="en-US"/>
        </a:p>
      </dgm:t>
    </dgm:pt>
    <dgm:pt modelId="{FC5285B9-39DC-46BE-ADCC-9B89574237D1}" type="parTrans" cxnId="{D6ADE729-7529-4D29-96F0-87AE33AAEC64}">
      <dgm:prSet/>
      <dgm:spPr/>
      <dgm:t>
        <a:bodyPr/>
        <a:lstStyle/>
        <a:p>
          <a:endParaRPr lang="en-US"/>
        </a:p>
      </dgm:t>
    </dgm:pt>
    <dgm:pt modelId="{7D77EE5B-6820-41BE-811E-F09F55DFBB62}" type="sibTrans" cxnId="{D6ADE729-7529-4D29-96F0-87AE33AAEC64}">
      <dgm:prSet/>
      <dgm:spPr/>
      <dgm:t>
        <a:bodyPr/>
        <a:lstStyle/>
        <a:p>
          <a:endParaRPr lang="en-US"/>
        </a:p>
      </dgm:t>
    </dgm:pt>
    <dgm:pt modelId="{64C019A0-4DA1-9040-BCDC-4E11E045AA6E}" type="pres">
      <dgm:prSet presAssocID="{CF8C00C3-C02A-4FD3-A9D5-966B42495EB0}" presName="cycle" presStyleCnt="0">
        <dgm:presLayoutVars>
          <dgm:dir/>
          <dgm:resizeHandles val="exact"/>
        </dgm:presLayoutVars>
      </dgm:prSet>
      <dgm:spPr/>
      <dgm:t>
        <a:bodyPr/>
        <a:lstStyle/>
        <a:p>
          <a:endParaRPr lang="en-US"/>
        </a:p>
      </dgm:t>
    </dgm:pt>
    <dgm:pt modelId="{E72ABCE7-5141-3747-AEDC-DEA71233126F}" type="pres">
      <dgm:prSet presAssocID="{91D85E27-8CD4-4EB2-8313-C22B46D6E4D7}" presName="dummy" presStyleCnt="0"/>
      <dgm:spPr/>
    </dgm:pt>
    <dgm:pt modelId="{C20C97BC-FB10-3244-9361-55D6BDCA1E41}" type="pres">
      <dgm:prSet presAssocID="{91D85E27-8CD4-4EB2-8313-C22B46D6E4D7}" presName="node" presStyleLbl="revTx" presStyleIdx="0" presStyleCnt="4">
        <dgm:presLayoutVars>
          <dgm:bulletEnabled val="1"/>
        </dgm:presLayoutVars>
      </dgm:prSet>
      <dgm:spPr/>
      <dgm:t>
        <a:bodyPr/>
        <a:lstStyle/>
        <a:p>
          <a:endParaRPr lang="en-US"/>
        </a:p>
      </dgm:t>
    </dgm:pt>
    <dgm:pt modelId="{972B366A-210B-F74E-984B-F92BE7BF8C09}" type="pres">
      <dgm:prSet presAssocID="{5C05BB38-63BA-4A1F-AFC6-D0DD0C2941BA}" presName="sibTrans" presStyleLbl="node1" presStyleIdx="0" presStyleCnt="4"/>
      <dgm:spPr/>
      <dgm:t>
        <a:bodyPr/>
        <a:lstStyle/>
        <a:p>
          <a:endParaRPr lang="en-US"/>
        </a:p>
      </dgm:t>
    </dgm:pt>
    <dgm:pt modelId="{AF9E0CF1-61F5-6A46-A2E8-BD4851DB35B5}" type="pres">
      <dgm:prSet presAssocID="{941A7B6A-0B8C-4D03-8F1B-CFEEDE877619}" presName="dummy" presStyleCnt="0"/>
      <dgm:spPr/>
    </dgm:pt>
    <dgm:pt modelId="{2DE2EF1E-3A9B-1D4B-94DC-A8E5C9030635}" type="pres">
      <dgm:prSet presAssocID="{941A7B6A-0B8C-4D03-8F1B-CFEEDE877619}" presName="node" presStyleLbl="revTx" presStyleIdx="1" presStyleCnt="4">
        <dgm:presLayoutVars>
          <dgm:bulletEnabled val="1"/>
        </dgm:presLayoutVars>
      </dgm:prSet>
      <dgm:spPr/>
      <dgm:t>
        <a:bodyPr/>
        <a:lstStyle/>
        <a:p>
          <a:endParaRPr lang="en-US"/>
        </a:p>
      </dgm:t>
    </dgm:pt>
    <dgm:pt modelId="{90515A00-EC39-9841-8841-C31BD264DD11}" type="pres">
      <dgm:prSet presAssocID="{5922DA4F-AEA7-4AD6-8FD3-706FD135F8B6}" presName="sibTrans" presStyleLbl="node1" presStyleIdx="1" presStyleCnt="4"/>
      <dgm:spPr/>
      <dgm:t>
        <a:bodyPr/>
        <a:lstStyle/>
        <a:p>
          <a:endParaRPr lang="en-US"/>
        </a:p>
      </dgm:t>
    </dgm:pt>
    <dgm:pt modelId="{352CB0A2-EB52-E942-A0E8-7D2AB0D55270}" type="pres">
      <dgm:prSet presAssocID="{50AC086B-B0F7-417E-A85A-87DF43B3C1DD}" presName="dummy" presStyleCnt="0"/>
      <dgm:spPr/>
    </dgm:pt>
    <dgm:pt modelId="{52A81D6A-1507-7B40-AD0B-9F4D4E1C1718}" type="pres">
      <dgm:prSet presAssocID="{50AC086B-B0F7-417E-A85A-87DF43B3C1DD}" presName="node" presStyleLbl="revTx" presStyleIdx="2" presStyleCnt="4">
        <dgm:presLayoutVars>
          <dgm:bulletEnabled val="1"/>
        </dgm:presLayoutVars>
      </dgm:prSet>
      <dgm:spPr/>
      <dgm:t>
        <a:bodyPr/>
        <a:lstStyle/>
        <a:p>
          <a:endParaRPr lang="en-US"/>
        </a:p>
      </dgm:t>
    </dgm:pt>
    <dgm:pt modelId="{A2F23714-FF7E-3445-850B-FCE292C8E3C4}" type="pres">
      <dgm:prSet presAssocID="{9632AB4A-62BB-4E57-8493-190D075EA1B5}" presName="sibTrans" presStyleLbl="node1" presStyleIdx="2" presStyleCnt="4"/>
      <dgm:spPr/>
      <dgm:t>
        <a:bodyPr/>
        <a:lstStyle/>
        <a:p>
          <a:endParaRPr lang="en-US"/>
        </a:p>
      </dgm:t>
    </dgm:pt>
    <dgm:pt modelId="{73601F2C-312C-674F-A6E9-B7CD0B5C5BB4}" type="pres">
      <dgm:prSet presAssocID="{C7900AD1-F5C2-434F-B2C5-C1881018736F}" presName="dummy" presStyleCnt="0"/>
      <dgm:spPr/>
    </dgm:pt>
    <dgm:pt modelId="{17E13B71-5DDA-DF40-8F65-5CBF10AF8BF8}" type="pres">
      <dgm:prSet presAssocID="{C7900AD1-F5C2-434F-B2C5-C1881018736F}" presName="node" presStyleLbl="revTx" presStyleIdx="3" presStyleCnt="4">
        <dgm:presLayoutVars>
          <dgm:bulletEnabled val="1"/>
        </dgm:presLayoutVars>
      </dgm:prSet>
      <dgm:spPr/>
      <dgm:t>
        <a:bodyPr/>
        <a:lstStyle/>
        <a:p>
          <a:endParaRPr lang="en-US"/>
        </a:p>
      </dgm:t>
    </dgm:pt>
    <dgm:pt modelId="{8C6EA4BC-D8EE-E74D-8415-A38FABAF8B4C}" type="pres">
      <dgm:prSet presAssocID="{C1D7B026-8B50-4EDA-9C1B-F3FCB8036D4F}" presName="sibTrans" presStyleLbl="node1" presStyleIdx="3" presStyleCnt="4"/>
      <dgm:spPr/>
      <dgm:t>
        <a:bodyPr/>
        <a:lstStyle/>
        <a:p>
          <a:endParaRPr lang="en-US"/>
        </a:p>
      </dgm:t>
    </dgm:pt>
  </dgm:ptLst>
  <dgm:cxnLst>
    <dgm:cxn modelId="{5CD0D2C3-E5C4-D749-8907-C94C45379625}" type="presOf" srcId="{50AC086B-B0F7-417E-A85A-87DF43B3C1DD}" destId="{52A81D6A-1507-7B40-AD0B-9F4D4E1C1718}" srcOrd="0" destOrd="0" presId="urn:microsoft.com/office/officeart/2005/8/layout/cycle1"/>
    <dgm:cxn modelId="{782B0395-5103-2C43-80E7-E08F9E5F66A7}" type="presOf" srcId="{E536FFFC-4896-48D0-BE7B-ADAC3E5ADE1C}" destId="{17E13B71-5DDA-DF40-8F65-5CBF10AF8BF8}" srcOrd="0" destOrd="4" presId="urn:microsoft.com/office/officeart/2005/8/layout/cycle1"/>
    <dgm:cxn modelId="{81DC317A-A4EC-A24D-B044-A82A46E1BB29}" type="presOf" srcId="{5C05BB38-63BA-4A1F-AFC6-D0DD0C2941BA}" destId="{972B366A-210B-F74E-984B-F92BE7BF8C09}" srcOrd="0" destOrd="0" presId="urn:microsoft.com/office/officeart/2005/8/layout/cycle1"/>
    <dgm:cxn modelId="{49DD743F-18F0-5647-B599-DCBEB96D3C74}" type="presOf" srcId="{941A7B6A-0B8C-4D03-8F1B-CFEEDE877619}" destId="{2DE2EF1E-3A9B-1D4B-94DC-A8E5C9030635}" srcOrd="0" destOrd="0" presId="urn:microsoft.com/office/officeart/2005/8/layout/cycle1"/>
    <dgm:cxn modelId="{FADC4D73-DEEB-4248-9C79-73EC8E3CE0D0}" type="presOf" srcId="{9632AB4A-62BB-4E57-8493-190D075EA1B5}" destId="{A2F23714-FF7E-3445-850B-FCE292C8E3C4}" srcOrd="0" destOrd="0" presId="urn:microsoft.com/office/officeart/2005/8/layout/cycle1"/>
    <dgm:cxn modelId="{1B55BFB0-57DA-AA4B-AB04-AFE313254530}" type="presOf" srcId="{91D85E27-8CD4-4EB2-8313-C22B46D6E4D7}" destId="{C20C97BC-FB10-3244-9361-55D6BDCA1E41}" srcOrd="0" destOrd="0" presId="urn:microsoft.com/office/officeart/2005/8/layout/cycle1"/>
    <dgm:cxn modelId="{B60B4A12-CF60-4AA4-AB79-B643AD4BF256}" srcId="{CF8C00C3-C02A-4FD3-A9D5-966B42495EB0}" destId="{941A7B6A-0B8C-4D03-8F1B-CFEEDE877619}" srcOrd="1" destOrd="0" parTransId="{1AEB7C9B-C392-443C-997A-F7CD8F2F34DF}" sibTransId="{5922DA4F-AEA7-4AD6-8FD3-706FD135F8B6}"/>
    <dgm:cxn modelId="{D778C384-8102-AE45-80A5-967F1BC2E085}" type="presOf" srcId="{CF8C00C3-C02A-4FD3-A9D5-966B42495EB0}" destId="{64C019A0-4DA1-9040-BCDC-4E11E045AA6E}" srcOrd="0" destOrd="0" presId="urn:microsoft.com/office/officeart/2005/8/layout/cycle1"/>
    <dgm:cxn modelId="{F8A164AC-ACBC-4894-B1F3-D93583E30AA7}" srcId="{C7900AD1-F5C2-434F-B2C5-C1881018736F}" destId="{57324539-77E4-40C0-A691-851178729D4B}" srcOrd="1" destOrd="0" parTransId="{0276859D-996B-4BC0-AB4E-27A4C88683DE}" sibTransId="{BCA0358B-5D39-4D0F-8669-74B5D07CEE2B}"/>
    <dgm:cxn modelId="{1AFB12EF-70E6-434B-8120-530F4A4E39C1}" srcId="{CF8C00C3-C02A-4FD3-A9D5-966B42495EB0}" destId="{50AC086B-B0F7-417E-A85A-87DF43B3C1DD}" srcOrd="2" destOrd="0" parTransId="{A318075A-73C8-4400-B786-2760268A2B7A}" sibTransId="{9632AB4A-62BB-4E57-8493-190D075EA1B5}"/>
    <dgm:cxn modelId="{D6ADE729-7529-4D29-96F0-87AE33AAEC64}" srcId="{C7900AD1-F5C2-434F-B2C5-C1881018736F}" destId="{E536FFFC-4896-48D0-BE7B-ADAC3E5ADE1C}" srcOrd="3" destOrd="0" parTransId="{FC5285B9-39DC-46BE-ADCC-9B89574237D1}" sibTransId="{7D77EE5B-6820-41BE-811E-F09F55DFBB62}"/>
    <dgm:cxn modelId="{36503772-85D1-204C-8628-324B879D7B3B}" type="presOf" srcId="{C7900AD1-F5C2-434F-B2C5-C1881018736F}" destId="{17E13B71-5DDA-DF40-8F65-5CBF10AF8BF8}" srcOrd="0" destOrd="0" presId="urn:microsoft.com/office/officeart/2005/8/layout/cycle1"/>
    <dgm:cxn modelId="{6F868655-7AB0-4E84-9AAF-07C117AFB9F4}" srcId="{CF8C00C3-C02A-4FD3-A9D5-966B42495EB0}" destId="{91D85E27-8CD4-4EB2-8313-C22B46D6E4D7}" srcOrd="0" destOrd="0" parTransId="{721E4FFF-1C41-4DCE-B65A-D0A716711B21}" sibTransId="{5C05BB38-63BA-4A1F-AFC6-D0DD0C2941BA}"/>
    <dgm:cxn modelId="{63F6E06F-3BB2-0F43-8814-AD2A304E83AD}" type="presOf" srcId="{57324539-77E4-40C0-A691-851178729D4B}" destId="{17E13B71-5DDA-DF40-8F65-5CBF10AF8BF8}" srcOrd="0" destOrd="2" presId="urn:microsoft.com/office/officeart/2005/8/layout/cycle1"/>
    <dgm:cxn modelId="{D77E890C-3D32-47AD-AC86-77DE202EE59E}" srcId="{CF8C00C3-C02A-4FD3-A9D5-966B42495EB0}" destId="{C7900AD1-F5C2-434F-B2C5-C1881018736F}" srcOrd="3" destOrd="0" parTransId="{D1799205-6ECC-4D32-9D43-0B3CE40A2BAF}" sibTransId="{C1D7B026-8B50-4EDA-9C1B-F3FCB8036D4F}"/>
    <dgm:cxn modelId="{9AE7256F-BE05-064A-B287-FF994B3E8741}" type="presOf" srcId="{C1D7B026-8B50-4EDA-9C1B-F3FCB8036D4F}" destId="{8C6EA4BC-D8EE-E74D-8415-A38FABAF8B4C}" srcOrd="0" destOrd="0" presId="urn:microsoft.com/office/officeart/2005/8/layout/cycle1"/>
    <dgm:cxn modelId="{4D4D7D1F-A7AD-6C48-9651-A0C4AD539921}" type="presOf" srcId="{D4DF8282-8230-4CC8-AA06-BE7C1C96A691}" destId="{17E13B71-5DDA-DF40-8F65-5CBF10AF8BF8}" srcOrd="0" destOrd="3" presId="urn:microsoft.com/office/officeart/2005/8/layout/cycle1"/>
    <dgm:cxn modelId="{FD7AF1CB-F093-DC4B-A2B2-394C7F180783}" type="presOf" srcId="{7D34C33C-4257-420E-AE6D-20B6881E983E}" destId="{17E13B71-5DDA-DF40-8F65-5CBF10AF8BF8}" srcOrd="0" destOrd="1" presId="urn:microsoft.com/office/officeart/2005/8/layout/cycle1"/>
    <dgm:cxn modelId="{C5B5B37E-A7AA-4604-BFCF-FE5D671363B2}" srcId="{C7900AD1-F5C2-434F-B2C5-C1881018736F}" destId="{D4DF8282-8230-4CC8-AA06-BE7C1C96A691}" srcOrd="2" destOrd="0" parTransId="{B6D83A77-811E-4BBF-9CF8-409BE9B88B85}" sibTransId="{5B2EAE5C-B604-47C3-9A65-879244211E14}"/>
    <dgm:cxn modelId="{322C5DE7-BCB5-4572-9191-C2DA43F45637}" srcId="{C7900AD1-F5C2-434F-B2C5-C1881018736F}" destId="{7D34C33C-4257-420E-AE6D-20B6881E983E}" srcOrd="0" destOrd="0" parTransId="{A28D22DB-8316-45E7-9F5D-D3A5653EF203}" sibTransId="{299A8584-3D80-42C1-8D39-C59809EDC786}"/>
    <dgm:cxn modelId="{3D7AE08D-286E-274B-862D-4701A2F4355F}" type="presOf" srcId="{5922DA4F-AEA7-4AD6-8FD3-706FD135F8B6}" destId="{90515A00-EC39-9841-8841-C31BD264DD11}" srcOrd="0" destOrd="0" presId="urn:microsoft.com/office/officeart/2005/8/layout/cycle1"/>
    <dgm:cxn modelId="{2192EC9D-6F27-0E4F-8715-B0AB1876E2BA}" type="presParOf" srcId="{64C019A0-4DA1-9040-BCDC-4E11E045AA6E}" destId="{E72ABCE7-5141-3747-AEDC-DEA71233126F}" srcOrd="0" destOrd="0" presId="urn:microsoft.com/office/officeart/2005/8/layout/cycle1"/>
    <dgm:cxn modelId="{C438E03F-A752-3049-80FB-A617CC938DD3}" type="presParOf" srcId="{64C019A0-4DA1-9040-BCDC-4E11E045AA6E}" destId="{C20C97BC-FB10-3244-9361-55D6BDCA1E41}" srcOrd="1" destOrd="0" presId="urn:microsoft.com/office/officeart/2005/8/layout/cycle1"/>
    <dgm:cxn modelId="{4455C05E-8DC0-6D4A-93BD-0F06052AB54F}" type="presParOf" srcId="{64C019A0-4DA1-9040-BCDC-4E11E045AA6E}" destId="{972B366A-210B-F74E-984B-F92BE7BF8C09}" srcOrd="2" destOrd="0" presId="urn:microsoft.com/office/officeart/2005/8/layout/cycle1"/>
    <dgm:cxn modelId="{0AB55A05-6F30-BF48-89E7-5E06C0BCE7E6}" type="presParOf" srcId="{64C019A0-4DA1-9040-BCDC-4E11E045AA6E}" destId="{AF9E0CF1-61F5-6A46-A2E8-BD4851DB35B5}" srcOrd="3" destOrd="0" presId="urn:microsoft.com/office/officeart/2005/8/layout/cycle1"/>
    <dgm:cxn modelId="{60A80012-6655-4D47-BFB9-29500CDF8121}" type="presParOf" srcId="{64C019A0-4DA1-9040-BCDC-4E11E045AA6E}" destId="{2DE2EF1E-3A9B-1D4B-94DC-A8E5C9030635}" srcOrd="4" destOrd="0" presId="urn:microsoft.com/office/officeart/2005/8/layout/cycle1"/>
    <dgm:cxn modelId="{CCE05C36-581D-CA4E-8BDC-9ACEC2F1BC5F}" type="presParOf" srcId="{64C019A0-4DA1-9040-BCDC-4E11E045AA6E}" destId="{90515A00-EC39-9841-8841-C31BD264DD11}" srcOrd="5" destOrd="0" presId="urn:microsoft.com/office/officeart/2005/8/layout/cycle1"/>
    <dgm:cxn modelId="{1B76C3C3-7B7C-AA4B-AC89-642B2FA3CA06}" type="presParOf" srcId="{64C019A0-4DA1-9040-BCDC-4E11E045AA6E}" destId="{352CB0A2-EB52-E942-A0E8-7D2AB0D55270}" srcOrd="6" destOrd="0" presId="urn:microsoft.com/office/officeart/2005/8/layout/cycle1"/>
    <dgm:cxn modelId="{BB942B5B-A25E-104D-B3BE-BDADC7750779}" type="presParOf" srcId="{64C019A0-4DA1-9040-BCDC-4E11E045AA6E}" destId="{52A81D6A-1507-7B40-AD0B-9F4D4E1C1718}" srcOrd="7" destOrd="0" presId="urn:microsoft.com/office/officeart/2005/8/layout/cycle1"/>
    <dgm:cxn modelId="{2536EF88-4C48-7C42-A4D5-5DEAF56F11D4}" type="presParOf" srcId="{64C019A0-4DA1-9040-BCDC-4E11E045AA6E}" destId="{A2F23714-FF7E-3445-850B-FCE292C8E3C4}" srcOrd="8" destOrd="0" presId="urn:microsoft.com/office/officeart/2005/8/layout/cycle1"/>
    <dgm:cxn modelId="{66D389A0-2426-BB43-BCEA-E573E95327B0}" type="presParOf" srcId="{64C019A0-4DA1-9040-BCDC-4E11E045AA6E}" destId="{73601F2C-312C-674F-A6E9-B7CD0B5C5BB4}" srcOrd="9" destOrd="0" presId="urn:microsoft.com/office/officeart/2005/8/layout/cycle1"/>
    <dgm:cxn modelId="{68233C86-F4BC-C14E-9DC7-EBBF5302551C}" type="presParOf" srcId="{64C019A0-4DA1-9040-BCDC-4E11E045AA6E}" destId="{17E13B71-5DDA-DF40-8F65-5CBF10AF8BF8}" srcOrd="10" destOrd="0" presId="urn:microsoft.com/office/officeart/2005/8/layout/cycle1"/>
    <dgm:cxn modelId="{4AD14789-9DD5-6E49-B8E4-B6F922A645A7}" type="presParOf" srcId="{64C019A0-4DA1-9040-BCDC-4E11E045AA6E}" destId="{8C6EA4BC-D8EE-E74D-8415-A38FABAF8B4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DBFFE0-3E92-4DE5-B475-8A7B17AE74E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1C3A315-13E6-4DD7-B02F-065B2B7EB2A7}">
      <dgm:prSet/>
      <dgm:spPr/>
      <dgm:t>
        <a:bodyPr/>
        <a:lstStyle/>
        <a:p>
          <a:pPr>
            <a:lnSpc>
              <a:spcPct val="100000"/>
            </a:lnSpc>
          </a:pPr>
          <a:r>
            <a:rPr lang="en-GB" b="0" i="0" dirty="0"/>
            <a:t>A team is a group of people with a common, collective goal. The rationale for the team approach to work is that “two heads are better than one.” A group of people becomes a team when the following conditions exist: </a:t>
          </a:r>
          <a:endParaRPr lang="en-US" dirty="0"/>
        </a:p>
      </dgm:t>
    </dgm:pt>
    <dgm:pt modelId="{6E6A7D26-46FC-436A-B07B-F425482F5EA9}" type="parTrans" cxnId="{F827DE92-5839-4257-96A3-4D2A1D3EBB57}">
      <dgm:prSet/>
      <dgm:spPr/>
      <dgm:t>
        <a:bodyPr/>
        <a:lstStyle/>
        <a:p>
          <a:endParaRPr lang="en-US"/>
        </a:p>
      </dgm:t>
    </dgm:pt>
    <dgm:pt modelId="{8CFE753D-E92C-412B-9021-26A530823D2D}" type="sibTrans" cxnId="{F827DE92-5839-4257-96A3-4D2A1D3EBB57}">
      <dgm:prSet/>
      <dgm:spPr/>
      <dgm:t>
        <a:bodyPr/>
        <a:lstStyle/>
        <a:p>
          <a:endParaRPr lang="en-US"/>
        </a:p>
      </dgm:t>
    </dgm:pt>
    <dgm:pt modelId="{BB03CCAA-246B-49C4-BE55-DDF1B730A3F5}">
      <dgm:prSet/>
      <dgm:spPr/>
      <dgm:t>
        <a:bodyPr/>
        <a:lstStyle/>
        <a:p>
          <a:pPr>
            <a:lnSpc>
              <a:spcPct val="100000"/>
            </a:lnSpc>
          </a:pPr>
          <a:r>
            <a:rPr lang="en-GB" b="1" dirty="0"/>
            <a:t>That </a:t>
          </a:r>
          <a:r>
            <a:rPr lang="en-GB" b="1" i="0" dirty="0"/>
            <a:t>there is agreement as to the mission, members adhere to ground rules, there is a fair distribution of responsibility and authority, and people adapt to change</a:t>
          </a:r>
          <a:endParaRPr lang="en-US" dirty="0"/>
        </a:p>
      </dgm:t>
    </dgm:pt>
    <dgm:pt modelId="{583ABE05-2B65-426D-B60D-7E44B634F55F}" type="parTrans" cxnId="{23861D61-8743-4EBB-B639-B11E393067D5}">
      <dgm:prSet/>
      <dgm:spPr/>
      <dgm:t>
        <a:bodyPr/>
        <a:lstStyle/>
        <a:p>
          <a:endParaRPr lang="en-US"/>
        </a:p>
      </dgm:t>
    </dgm:pt>
    <dgm:pt modelId="{8E62672D-03B6-4A63-A837-C8A305D487F4}" type="sibTrans" cxnId="{23861D61-8743-4EBB-B639-B11E393067D5}">
      <dgm:prSet/>
      <dgm:spPr/>
      <dgm:t>
        <a:bodyPr/>
        <a:lstStyle/>
        <a:p>
          <a:endParaRPr lang="en-US"/>
        </a:p>
      </dgm:t>
    </dgm:pt>
    <dgm:pt modelId="{8F9134F4-308B-4652-9D1A-11AEB77C73B7}" type="pres">
      <dgm:prSet presAssocID="{75DBFFE0-3E92-4DE5-B475-8A7B17AE74E3}" presName="root" presStyleCnt="0">
        <dgm:presLayoutVars>
          <dgm:dir/>
          <dgm:resizeHandles val="exact"/>
        </dgm:presLayoutVars>
      </dgm:prSet>
      <dgm:spPr/>
      <dgm:t>
        <a:bodyPr/>
        <a:lstStyle/>
        <a:p>
          <a:endParaRPr lang="en-US"/>
        </a:p>
      </dgm:t>
    </dgm:pt>
    <dgm:pt modelId="{09BC9129-8C03-4E32-A35B-919552C5A11E}" type="pres">
      <dgm:prSet presAssocID="{01C3A315-13E6-4DD7-B02F-065B2B7EB2A7}" presName="compNode" presStyleCnt="0"/>
      <dgm:spPr/>
    </dgm:pt>
    <dgm:pt modelId="{54DDA8A1-44F2-4DFA-A4D0-79C7442841B7}" type="pres">
      <dgm:prSet presAssocID="{01C3A315-13E6-4DD7-B02F-065B2B7EB2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Users"/>
        </a:ext>
      </dgm:extLst>
    </dgm:pt>
    <dgm:pt modelId="{EC493218-D2D6-4C7B-97BD-F5F30C4F9D7B}" type="pres">
      <dgm:prSet presAssocID="{01C3A315-13E6-4DD7-B02F-065B2B7EB2A7}" presName="spaceRect" presStyleCnt="0"/>
      <dgm:spPr/>
    </dgm:pt>
    <dgm:pt modelId="{FEF6388A-2789-4CA7-9C46-C038E230FFC4}" type="pres">
      <dgm:prSet presAssocID="{01C3A315-13E6-4DD7-B02F-065B2B7EB2A7}" presName="textRect" presStyleLbl="revTx" presStyleIdx="0" presStyleCnt="2" custScaleX="168971" custScaleY="135013">
        <dgm:presLayoutVars>
          <dgm:chMax val="1"/>
          <dgm:chPref val="1"/>
        </dgm:presLayoutVars>
      </dgm:prSet>
      <dgm:spPr/>
      <dgm:t>
        <a:bodyPr/>
        <a:lstStyle/>
        <a:p>
          <a:endParaRPr lang="en-US"/>
        </a:p>
      </dgm:t>
    </dgm:pt>
    <dgm:pt modelId="{89CEA494-6853-4499-B4C6-24D31F03D412}" type="pres">
      <dgm:prSet presAssocID="{8CFE753D-E92C-412B-9021-26A530823D2D}" presName="sibTrans" presStyleCnt="0"/>
      <dgm:spPr/>
    </dgm:pt>
    <dgm:pt modelId="{9442C101-AF4A-4E87-8F02-846BD1A8DE18}" type="pres">
      <dgm:prSet presAssocID="{BB03CCAA-246B-49C4-BE55-DDF1B730A3F5}" presName="compNode" presStyleCnt="0"/>
      <dgm:spPr/>
    </dgm:pt>
    <dgm:pt modelId="{1BF615EF-B24A-45B6-AE45-332F35962AB2}" type="pres">
      <dgm:prSet presAssocID="{BB03CCAA-246B-49C4-BE55-DDF1B730A3F5}" presName="iconRect" presStyleLbl="node1" presStyleIdx="1" presStyleCnt="2" custLinFactNeighborX="7695" custLinFactNeighborY="-1462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Branching Diagram"/>
        </a:ext>
      </dgm:extLst>
    </dgm:pt>
    <dgm:pt modelId="{A6495780-D5A7-4EE1-85F6-D0C10A1DECF0}" type="pres">
      <dgm:prSet presAssocID="{BB03CCAA-246B-49C4-BE55-DDF1B730A3F5}" presName="spaceRect" presStyleCnt="0"/>
      <dgm:spPr/>
    </dgm:pt>
    <dgm:pt modelId="{CFB5F2B2-CB02-4470-A05B-2A24EAB488EE}" type="pres">
      <dgm:prSet presAssocID="{BB03CCAA-246B-49C4-BE55-DDF1B730A3F5}" presName="textRect" presStyleLbl="revTx" presStyleIdx="1" presStyleCnt="2" custLinFactNeighborX="-11440" custLinFactNeighborY="-19471">
        <dgm:presLayoutVars>
          <dgm:chMax val="1"/>
          <dgm:chPref val="1"/>
        </dgm:presLayoutVars>
      </dgm:prSet>
      <dgm:spPr/>
      <dgm:t>
        <a:bodyPr/>
        <a:lstStyle/>
        <a:p>
          <a:endParaRPr lang="en-US"/>
        </a:p>
      </dgm:t>
    </dgm:pt>
  </dgm:ptLst>
  <dgm:cxnLst>
    <dgm:cxn modelId="{23861D61-8743-4EBB-B639-B11E393067D5}" srcId="{75DBFFE0-3E92-4DE5-B475-8A7B17AE74E3}" destId="{BB03CCAA-246B-49C4-BE55-DDF1B730A3F5}" srcOrd="1" destOrd="0" parTransId="{583ABE05-2B65-426D-B60D-7E44B634F55F}" sibTransId="{8E62672D-03B6-4A63-A837-C8A305D487F4}"/>
    <dgm:cxn modelId="{CABB2F4B-C33B-4066-A03D-BF43F00C4481}" type="presOf" srcId="{BB03CCAA-246B-49C4-BE55-DDF1B730A3F5}" destId="{CFB5F2B2-CB02-4470-A05B-2A24EAB488EE}" srcOrd="0" destOrd="0" presId="urn:microsoft.com/office/officeart/2018/2/layout/IconLabelList"/>
    <dgm:cxn modelId="{8E28EEC3-C663-4722-ABEE-D8F0ACD837D8}" type="presOf" srcId="{01C3A315-13E6-4DD7-B02F-065B2B7EB2A7}" destId="{FEF6388A-2789-4CA7-9C46-C038E230FFC4}" srcOrd="0" destOrd="0" presId="urn:microsoft.com/office/officeart/2018/2/layout/IconLabelList"/>
    <dgm:cxn modelId="{F827DE92-5839-4257-96A3-4D2A1D3EBB57}" srcId="{75DBFFE0-3E92-4DE5-B475-8A7B17AE74E3}" destId="{01C3A315-13E6-4DD7-B02F-065B2B7EB2A7}" srcOrd="0" destOrd="0" parTransId="{6E6A7D26-46FC-436A-B07B-F425482F5EA9}" sibTransId="{8CFE753D-E92C-412B-9021-26A530823D2D}"/>
    <dgm:cxn modelId="{05DD64FD-49F1-457B-87D2-DD409020E03F}" type="presOf" srcId="{75DBFFE0-3E92-4DE5-B475-8A7B17AE74E3}" destId="{8F9134F4-308B-4652-9D1A-11AEB77C73B7}" srcOrd="0" destOrd="0" presId="urn:microsoft.com/office/officeart/2018/2/layout/IconLabelList"/>
    <dgm:cxn modelId="{4B86BF7B-53FC-4A0F-9F79-0A37A0E4BC25}" type="presParOf" srcId="{8F9134F4-308B-4652-9D1A-11AEB77C73B7}" destId="{09BC9129-8C03-4E32-A35B-919552C5A11E}" srcOrd="0" destOrd="0" presId="urn:microsoft.com/office/officeart/2018/2/layout/IconLabelList"/>
    <dgm:cxn modelId="{7CAF4915-18A2-4EDC-93C4-E717324FAEC5}" type="presParOf" srcId="{09BC9129-8C03-4E32-A35B-919552C5A11E}" destId="{54DDA8A1-44F2-4DFA-A4D0-79C7442841B7}" srcOrd="0" destOrd="0" presId="urn:microsoft.com/office/officeart/2018/2/layout/IconLabelList"/>
    <dgm:cxn modelId="{82FA9CBC-5A9B-48A7-9530-FCD07C785793}" type="presParOf" srcId="{09BC9129-8C03-4E32-A35B-919552C5A11E}" destId="{EC493218-D2D6-4C7B-97BD-F5F30C4F9D7B}" srcOrd="1" destOrd="0" presId="urn:microsoft.com/office/officeart/2018/2/layout/IconLabelList"/>
    <dgm:cxn modelId="{DF40D276-D843-4D2F-BF3D-C227A06B1F64}" type="presParOf" srcId="{09BC9129-8C03-4E32-A35B-919552C5A11E}" destId="{FEF6388A-2789-4CA7-9C46-C038E230FFC4}" srcOrd="2" destOrd="0" presId="urn:microsoft.com/office/officeart/2018/2/layout/IconLabelList"/>
    <dgm:cxn modelId="{F377E765-E12F-4364-A486-337964C79582}" type="presParOf" srcId="{8F9134F4-308B-4652-9D1A-11AEB77C73B7}" destId="{89CEA494-6853-4499-B4C6-24D31F03D412}" srcOrd="1" destOrd="0" presId="urn:microsoft.com/office/officeart/2018/2/layout/IconLabelList"/>
    <dgm:cxn modelId="{26665528-B03E-4FA7-A4BC-CDB0BBE4531B}" type="presParOf" srcId="{8F9134F4-308B-4652-9D1A-11AEB77C73B7}" destId="{9442C101-AF4A-4E87-8F02-846BD1A8DE18}" srcOrd="2" destOrd="0" presId="urn:microsoft.com/office/officeart/2018/2/layout/IconLabelList"/>
    <dgm:cxn modelId="{D35B983E-5EC6-4B14-B3AF-533884B28A79}" type="presParOf" srcId="{9442C101-AF4A-4E87-8F02-846BD1A8DE18}" destId="{1BF615EF-B24A-45B6-AE45-332F35962AB2}" srcOrd="0" destOrd="0" presId="urn:microsoft.com/office/officeart/2018/2/layout/IconLabelList"/>
    <dgm:cxn modelId="{4A3262D4-28EC-4634-9DBE-FC582D51B34E}" type="presParOf" srcId="{9442C101-AF4A-4E87-8F02-846BD1A8DE18}" destId="{A6495780-D5A7-4EE1-85F6-D0C10A1DECF0}" srcOrd="1" destOrd="0" presId="urn:microsoft.com/office/officeart/2018/2/layout/IconLabelList"/>
    <dgm:cxn modelId="{5550653A-B20B-459E-84B4-73CCEF859FAE}" type="presParOf" srcId="{9442C101-AF4A-4E87-8F02-846BD1A8DE18}" destId="{CFB5F2B2-CB02-4470-A05B-2A24EAB488E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B29EC-65D1-4993-A0A5-E84880D85A5A}">
      <dsp:nvSpPr>
        <dsp:cNvPr id="0" name=""/>
        <dsp:cNvSpPr/>
      </dsp:nvSpPr>
      <dsp:spPr>
        <a:xfrm>
          <a:off x="369919" y="912"/>
          <a:ext cx="946810" cy="94681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B8D5E-F13C-4990-8313-4986755B5BCD}">
      <dsp:nvSpPr>
        <dsp:cNvPr id="0" name=""/>
        <dsp:cNvSpPr/>
      </dsp:nvSpPr>
      <dsp:spPr>
        <a:xfrm>
          <a:off x="571699" y="202691"/>
          <a:ext cx="543251" cy="543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C1886-37C9-4ED9-B291-1307922296D4}">
      <dsp:nvSpPr>
        <dsp:cNvPr id="0" name=""/>
        <dsp:cNvSpPr/>
      </dsp:nvSpPr>
      <dsp:spPr>
        <a:xfrm>
          <a:off x="67250" y="124263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Assess</a:t>
          </a:r>
        </a:p>
      </dsp:txBody>
      <dsp:txXfrm>
        <a:off x="67250" y="1242631"/>
        <a:ext cx="1552148" cy="620859"/>
      </dsp:txXfrm>
    </dsp:sp>
    <dsp:sp modelId="{AC0924ED-8B96-4044-90CB-AE109BE66FD4}">
      <dsp:nvSpPr>
        <dsp:cNvPr id="0" name=""/>
        <dsp:cNvSpPr/>
      </dsp:nvSpPr>
      <dsp:spPr>
        <a:xfrm>
          <a:off x="2193694" y="912"/>
          <a:ext cx="946810" cy="946810"/>
        </a:xfrm>
        <a:prstGeom prst="round2DiagRect">
          <a:avLst>
            <a:gd name="adj1" fmla="val 29727"/>
            <a:gd name="adj2" fmla="val 0"/>
          </a:avLst>
        </a:prstGeom>
        <a:solidFill>
          <a:schemeClr val="accent5">
            <a:hueOff val="-1845149"/>
            <a:satOff val="6463"/>
            <a:lumOff val="1176"/>
            <a:alphaOff val="0"/>
          </a:schemeClr>
        </a:solidFill>
        <a:ln>
          <a:noFill/>
        </a:ln>
        <a:effectLst/>
      </dsp:spPr>
      <dsp:style>
        <a:lnRef idx="0">
          <a:scrgbClr r="0" g="0" b="0"/>
        </a:lnRef>
        <a:fillRef idx="1">
          <a:scrgbClr r="0" g="0" b="0"/>
        </a:fillRef>
        <a:effectRef idx="0">
          <a:scrgbClr r="0" g="0" b="0"/>
        </a:effectRef>
        <a:fontRef idx="minor"/>
      </dsp:style>
    </dsp:sp>
    <dsp:sp modelId="{CCCEDED1-1384-45A9-9C09-29A76A2624E1}">
      <dsp:nvSpPr>
        <dsp:cNvPr id="0" name=""/>
        <dsp:cNvSpPr/>
      </dsp:nvSpPr>
      <dsp:spPr>
        <a:xfrm>
          <a:off x="2395473" y="202691"/>
          <a:ext cx="543251" cy="543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392BC6-CC45-49B7-8212-686E9D3AA727}">
      <dsp:nvSpPr>
        <dsp:cNvPr id="0" name=""/>
        <dsp:cNvSpPr/>
      </dsp:nvSpPr>
      <dsp:spPr>
        <a:xfrm>
          <a:off x="1891025" y="124263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a:t>Plan</a:t>
          </a:r>
        </a:p>
      </dsp:txBody>
      <dsp:txXfrm>
        <a:off x="1891025" y="1242631"/>
        <a:ext cx="1552148" cy="620859"/>
      </dsp:txXfrm>
    </dsp:sp>
    <dsp:sp modelId="{D24CC7DC-E4F0-4A87-9790-572E337FFC23}">
      <dsp:nvSpPr>
        <dsp:cNvPr id="0" name=""/>
        <dsp:cNvSpPr/>
      </dsp:nvSpPr>
      <dsp:spPr>
        <a:xfrm>
          <a:off x="4017468" y="912"/>
          <a:ext cx="946810" cy="946810"/>
        </a:xfrm>
        <a:prstGeom prst="round2DiagRect">
          <a:avLst>
            <a:gd name="adj1" fmla="val 29727"/>
            <a:gd name="adj2" fmla="val 0"/>
          </a:avLst>
        </a:prstGeom>
        <a:solidFill>
          <a:schemeClr val="accent5">
            <a:hueOff val="-3690298"/>
            <a:satOff val="12925"/>
            <a:lumOff val="2353"/>
            <a:alphaOff val="0"/>
          </a:schemeClr>
        </a:solidFill>
        <a:ln>
          <a:noFill/>
        </a:ln>
        <a:effectLst/>
      </dsp:spPr>
      <dsp:style>
        <a:lnRef idx="0">
          <a:scrgbClr r="0" g="0" b="0"/>
        </a:lnRef>
        <a:fillRef idx="1">
          <a:scrgbClr r="0" g="0" b="0"/>
        </a:fillRef>
        <a:effectRef idx="0">
          <a:scrgbClr r="0" g="0" b="0"/>
        </a:effectRef>
        <a:fontRef idx="minor"/>
      </dsp:style>
    </dsp:sp>
    <dsp:sp modelId="{2268757B-F419-4266-AC67-6732E7CD1968}">
      <dsp:nvSpPr>
        <dsp:cNvPr id="0" name=""/>
        <dsp:cNvSpPr/>
      </dsp:nvSpPr>
      <dsp:spPr>
        <a:xfrm>
          <a:off x="4219247" y="202691"/>
          <a:ext cx="543251" cy="543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36C536-B81C-47C6-A581-0FA8529043B8}">
      <dsp:nvSpPr>
        <dsp:cNvPr id="0" name=""/>
        <dsp:cNvSpPr/>
      </dsp:nvSpPr>
      <dsp:spPr>
        <a:xfrm>
          <a:off x="3714799" y="124263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Execute</a:t>
          </a:r>
        </a:p>
      </dsp:txBody>
      <dsp:txXfrm>
        <a:off x="3714799" y="1242631"/>
        <a:ext cx="1552148" cy="620859"/>
      </dsp:txXfrm>
    </dsp:sp>
    <dsp:sp modelId="{EC783990-CC1B-46DB-920E-E2F32D8186DC}">
      <dsp:nvSpPr>
        <dsp:cNvPr id="0" name=""/>
        <dsp:cNvSpPr/>
      </dsp:nvSpPr>
      <dsp:spPr>
        <a:xfrm>
          <a:off x="2193694" y="2251527"/>
          <a:ext cx="946810" cy="946810"/>
        </a:xfrm>
        <a:prstGeom prst="round2DiagRect">
          <a:avLst>
            <a:gd name="adj1" fmla="val 29727"/>
            <a:gd name="adj2" fmla="val 0"/>
          </a:avLst>
        </a:prstGeom>
        <a:solidFill>
          <a:schemeClr val="accent5">
            <a:hueOff val="-5535448"/>
            <a:satOff val="19388"/>
            <a:lumOff val="3529"/>
            <a:alphaOff val="0"/>
          </a:schemeClr>
        </a:solidFill>
        <a:ln>
          <a:noFill/>
        </a:ln>
        <a:effectLst/>
      </dsp:spPr>
      <dsp:style>
        <a:lnRef idx="0">
          <a:scrgbClr r="0" g="0" b="0"/>
        </a:lnRef>
        <a:fillRef idx="1">
          <a:scrgbClr r="0" g="0" b="0"/>
        </a:fillRef>
        <a:effectRef idx="0">
          <a:scrgbClr r="0" g="0" b="0"/>
        </a:effectRef>
        <a:fontRef idx="minor"/>
      </dsp:style>
    </dsp:sp>
    <dsp:sp modelId="{B29D4387-B9BD-4987-96A6-41A1E700E502}">
      <dsp:nvSpPr>
        <dsp:cNvPr id="0" name=""/>
        <dsp:cNvSpPr/>
      </dsp:nvSpPr>
      <dsp:spPr>
        <a:xfrm>
          <a:off x="2395473" y="2453306"/>
          <a:ext cx="543251" cy="5432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CB72CE-CA61-49F6-8A3A-6586E1138213}">
      <dsp:nvSpPr>
        <dsp:cNvPr id="0" name=""/>
        <dsp:cNvSpPr/>
      </dsp:nvSpPr>
      <dsp:spPr>
        <a:xfrm>
          <a:off x="1891025" y="3493246"/>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dirty="0"/>
            <a:t>Evaluate</a:t>
          </a:r>
        </a:p>
      </dsp:txBody>
      <dsp:txXfrm>
        <a:off x="1891025" y="3493246"/>
        <a:ext cx="1552148" cy="620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28065-5DF4-47BC-A5F0-C5A21C3C7C87}">
      <dsp:nvSpPr>
        <dsp:cNvPr id="0" name=""/>
        <dsp:cNvSpPr/>
      </dsp:nvSpPr>
      <dsp:spPr>
        <a:xfrm flipV="1">
          <a:off x="3029678" y="1757104"/>
          <a:ext cx="296046" cy="740659"/>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374694-9812-480D-BA77-4D0C8B5C1723}">
      <dsp:nvSpPr>
        <dsp:cNvPr id="0" name=""/>
        <dsp:cNvSpPr/>
      </dsp:nvSpPr>
      <dsp:spPr>
        <a:xfrm>
          <a:off x="1017701" y="319755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rtl="0">
            <a:lnSpc>
              <a:spcPct val="90000"/>
            </a:lnSpc>
            <a:spcBef>
              <a:spcPct val="0"/>
            </a:spcBef>
            <a:spcAft>
              <a:spcPct val="35000"/>
            </a:spcAft>
          </a:pPr>
          <a:r>
            <a:rPr lang="en-US" sz="1800" kern="1200" dirty="0">
              <a:latin typeface="Calibri Light" panose="020F0302020204030204"/>
            </a:rPr>
            <a:t> Plan Team Building</a:t>
          </a:r>
          <a:r>
            <a:rPr lang="en-US" sz="1800" kern="1200" dirty="0"/>
            <a:t> activities based on the assessment.</a:t>
          </a:r>
        </a:p>
      </dsp:txBody>
      <dsp:txXfrm>
        <a:off x="1017701" y="3197554"/>
        <a:ext cx="4320000" cy="720000"/>
      </dsp:txXfrm>
    </dsp:sp>
    <dsp:sp modelId="{4B3E56C1-F60D-442A-90E3-D268DB74F241}">
      <dsp:nvSpPr>
        <dsp:cNvPr id="0" name=""/>
        <dsp:cNvSpPr/>
      </dsp:nvSpPr>
      <dsp:spPr>
        <a:xfrm>
          <a:off x="7572096" y="1704755"/>
          <a:ext cx="1363210" cy="205986"/>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DC2264-272E-4E09-9446-DFF1F3FAF5AE}">
      <dsp:nvSpPr>
        <dsp:cNvPr id="0" name=""/>
        <dsp:cNvSpPr/>
      </dsp:nvSpPr>
      <dsp:spPr>
        <a:xfrm>
          <a:off x="6093701" y="324990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n-US" sz="1800" kern="1200" dirty="0"/>
            <a:t>Use an example to illustrate how lower assessment scores indicate areas in need of improvement.</a:t>
          </a:r>
        </a:p>
      </dsp:txBody>
      <dsp:txXfrm>
        <a:off x="6093701" y="3249903"/>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9C358-AB36-4491-8D82-0D3007DD9651}">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FC875-E085-4BD3-A84D-E695A2FB8735}">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6A5A0D-D0B2-49FC-9806-90B3380F675E}">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100000"/>
            </a:lnSpc>
            <a:spcBef>
              <a:spcPct val="0"/>
            </a:spcBef>
            <a:spcAft>
              <a:spcPct val="35000"/>
            </a:spcAft>
          </a:pPr>
          <a:r>
            <a:rPr lang="en-US" sz="2200" b="0" i="0" kern="1200" dirty="0"/>
            <a:t>Emphasize the importance of assessing the impact of team-building initiatives.</a:t>
          </a:r>
          <a:endParaRPr lang="en-US" sz="2200" kern="1200" dirty="0"/>
        </a:p>
      </dsp:txBody>
      <dsp:txXfrm>
        <a:off x="1058686" y="1808"/>
        <a:ext cx="9456913" cy="916611"/>
      </dsp:txXfrm>
    </dsp:sp>
    <dsp:sp modelId="{4EB60877-6628-4BD2-BD35-7A34AF8BCCC1}">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74BFA-4561-432B-AA59-15E2D4CE7D0E}">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F0FCD-1E29-4D2A-B33A-70D4E8458B73}">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100000"/>
            </a:lnSpc>
            <a:spcBef>
              <a:spcPct val="0"/>
            </a:spcBef>
            <a:spcAft>
              <a:spcPct val="35000"/>
            </a:spcAft>
          </a:pPr>
          <a:r>
            <a:rPr lang="en-US" sz="2200" b="0" i="0" kern="1200" dirty="0"/>
            <a:t>Highlight the need for a structured evaluation process to measure progress.</a:t>
          </a:r>
        </a:p>
      </dsp:txBody>
      <dsp:txXfrm>
        <a:off x="1058686" y="1147573"/>
        <a:ext cx="9456913" cy="916611"/>
      </dsp:txXfrm>
    </dsp:sp>
    <dsp:sp modelId="{B08C5F41-97D2-41AB-BEDE-752F1C3EAC46}">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11B51-5E42-4967-A3AD-1ED8D0A78097}">
      <dsp:nvSpPr>
        <dsp:cNvPr id="0" name=""/>
        <dsp:cNvSpPr/>
      </dsp:nvSpPr>
      <dsp:spPr>
        <a:xfrm>
          <a:off x="277275" y="2499576"/>
          <a:ext cx="504136" cy="50413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993F7-17A2-45AD-9459-ACF553ED6F1D}">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100000"/>
            </a:lnSpc>
            <a:spcBef>
              <a:spcPct val="0"/>
            </a:spcBef>
            <a:spcAft>
              <a:spcPct val="35000"/>
            </a:spcAft>
          </a:pPr>
          <a:r>
            <a:rPr lang="en-US" sz="2200" b="0" i="0" kern="1200" dirty="0"/>
            <a:t>Introduce the "Team-Building Needs Assessment" tool as a guide for assessing the effectiveness of activities.</a:t>
          </a:r>
        </a:p>
      </dsp:txBody>
      <dsp:txXfrm>
        <a:off x="1058686" y="2293338"/>
        <a:ext cx="9456913" cy="916611"/>
      </dsp:txXfrm>
    </dsp:sp>
    <dsp:sp modelId="{F789A5A0-E239-4D2C-8838-4A1FC181E44A}">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687A58-D952-43FC-ADD4-590B53A1D084}">
      <dsp:nvSpPr>
        <dsp:cNvPr id="0" name=""/>
        <dsp:cNvSpPr/>
      </dsp:nvSpPr>
      <dsp:spPr>
        <a:xfrm>
          <a:off x="277275" y="3645341"/>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5A3D4-4533-4084-A85D-733B586777D3}">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100000"/>
            </a:lnSpc>
            <a:spcBef>
              <a:spcPct val="0"/>
            </a:spcBef>
            <a:spcAft>
              <a:spcPct val="35000"/>
            </a:spcAft>
          </a:pPr>
          <a:r>
            <a:rPr lang="en-US" sz="2200" b="0" i="0" kern="1200" dirty="0"/>
            <a:t>Show a sample before-and-after comparison of team assessment scores to demonstrate improvement.</a:t>
          </a:r>
        </a:p>
      </dsp:txBody>
      <dsp:txXfrm>
        <a:off x="1058686" y="3439103"/>
        <a:ext cx="9456913" cy="916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08445-8AED-4E14-A1C5-67246981C10B}">
      <dsp:nvSpPr>
        <dsp:cNvPr id="0" name=""/>
        <dsp:cNvSpPr/>
      </dsp:nvSpPr>
      <dsp:spPr>
        <a:xfrm>
          <a:off x="0" y="8987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Honesty/Integrity</a:t>
          </a:r>
        </a:p>
      </dsp:txBody>
      <dsp:txXfrm>
        <a:off x="0" y="89876"/>
        <a:ext cx="1945104" cy="1167062"/>
      </dsp:txXfrm>
    </dsp:sp>
    <dsp:sp modelId="{8AEC91DA-46FF-4CEA-B2B6-1B9DD139D8C5}">
      <dsp:nvSpPr>
        <dsp:cNvPr id="0" name=""/>
        <dsp:cNvSpPr/>
      </dsp:nvSpPr>
      <dsp:spPr>
        <a:xfrm>
          <a:off x="2139615" y="8987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Selflessness</a:t>
          </a:r>
        </a:p>
      </dsp:txBody>
      <dsp:txXfrm>
        <a:off x="2139615" y="89876"/>
        <a:ext cx="1945104" cy="1167062"/>
      </dsp:txXfrm>
    </dsp:sp>
    <dsp:sp modelId="{A8B504E4-4487-49BE-9997-64550F58AA64}">
      <dsp:nvSpPr>
        <dsp:cNvPr id="0" name=""/>
        <dsp:cNvSpPr/>
      </dsp:nvSpPr>
      <dsp:spPr>
        <a:xfrm>
          <a:off x="4279230" y="8987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Dependability</a:t>
          </a:r>
        </a:p>
      </dsp:txBody>
      <dsp:txXfrm>
        <a:off x="4279230" y="89876"/>
        <a:ext cx="1945104" cy="1167062"/>
      </dsp:txXfrm>
    </dsp:sp>
    <dsp:sp modelId="{5678ADCD-BEED-43C3-8436-C8BE90269FE7}">
      <dsp:nvSpPr>
        <dsp:cNvPr id="0" name=""/>
        <dsp:cNvSpPr/>
      </dsp:nvSpPr>
      <dsp:spPr>
        <a:xfrm>
          <a:off x="0" y="1451449"/>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Tolerance/Sensitivity</a:t>
          </a:r>
        </a:p>
      </dsp:txBody>
      <dsp:txXfrm>
        <a:off x="0" y="1451449"/>
        <a:ext cx="1945104" cy="1167062"/>
      </dsp:txXfrm>
    </dsp:sp>
    <dsp:sp modelId="{6E3DBB24-9570-4E5C-94F3-7CD3BEE2F622}">
      <dsp:nvSpPr>
        <dsp:cNvPr id="0" name=""/>
        <dsp:cNvSpPr/>
      </dsp:nvSpPr>
      <dsp:spPr>
        <a:xfrm>
          <a:off x="2139615" y="1451449"/>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Perseverance</a:t>
          </a:r>
        </a:p>
      </dsp:txBody>
      <dsp:txXfrm>
        <a:off x="2139615" y="1451449"/>
        <a:ext cx="1945104" cy="1167062"/>
      </dsp:txXfrm>
    </dsp:sp>
    <dsp:sp modelId="{6D8FFADB-A27A-4084-84F8-BE573407E345}">
      <dsp:nvSpPr>
        <dsp:cNvPr id="0" name=""/>
        <dsp:cNvSpPr/>
      </dsp:nvSpPr>
      <dsp:spPr>
        <a:xfrm>
          <a:off x="4279230" y="1451449"/>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Enthusiasm</a:t>
          </a:r>
        </a:p>
      </dsp:txBody>
      <dsp:txXfrm>
        <a:off x="4279230" y="1451449"/>
        <a:ext cx="1945104" cy="1167062"/>
      </dsp:txXfrm>
    </dsp:sp>
    <dsp:sp modelId="{D9653815-DBE9-4D35-A7B0-B5F30325A086}">
      <dsp:nvSpPr>
        <dsp:cNvPr id="0" name=""/>
        <dsp:cNvSpPr/>
      </dsp:nvSpPr>
      <dsp:spPr>
        <a:xfrm>
          <a:off x="0" y="2813023"/>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Responsibility</a:t>
          </a:r>
        </a:p>
      </dsp:txBody>
      <dsp:txXfrm>
        <a:off x="0" y="2813023"/>
        <a:ext cx="1945104" cy="1167062"/>
      </dsp:txXfrm>
    </dsp:sp>
    <dsp:sp modelId="{F3096469-ED03-4CEF-A8F3-513D7829A419}">
      <dsp:nvSpPr>
        <dsp:cNvPr id="0" name=""/>
        <dsp:cNvSpPr/>
      </dsp:nvSpPr>
      <dsp:spPr>
        <a:xfrm>
          <a:off x="2139615" y="2813023"/>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Cooperativeness</a:t>
          </a:r>
        </a:p>
      </dsp:txBody>
      <dsp:txXfrm>
        <a:off x="2139615" y="2813023"/>
        <a:ext cx="1945104" cy="1167062"/>
      </dsp:txXfrm>
    </dsp:sp>
    <dsp:sp modelId="{7B5F398B-2C9C-461E-822A-859014989B19}">
      <dsp:nvSpPr>
        <dsp:cNvPr id="0" name=""/>
        <dsp:cNvSpPr/>
      </dsp:nvSpPr>
      <dsp:spPr>
        <a:xfrm>
          <a:off x="4279230" y="2813023"/>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Initiative</a:t>
          </a:r>
        </a:p>
      </dsp:txBody>
      <dsp:txXfrm>
        <a:off x="4279230" y="2813023"/>
        <a:ext cx="1945104" cy="1167062"/>
      </dsp:txXfrm>
    </dsp:sp>
    <dsp:sp modelId="{F4D1A0D0-E3F5-4DD9-BFA3-4EE4F567A83F}">
      <dsp:nvSpPr>
        <dsp:cNvPr id="0" name=""/>
        <dsp:cNvSpPr/>
      </dsp:nvSpPr>
      <dsp:spPr>
        <a:xfrm>
          <a:off x="0" y="417459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Patience</a:t>
          </a:r>
        </a:p>
      </dsp:txBody>
      <dsp:txXfrm>
        <a:off x="0" y="4174596"/>
        <a:ext cx="1945104" cy="1167062"/>
      </dsp:txXfrm>
    </dsp:sp>
    <dsp:sp modelId="{3A5E23EB-6522-478B-BE30-92B81B4B9BD1}">
      <dsp:nvSpPr>
        <dsp:cNvPr id="0" name=""/>
        <dsp:cNvSpPr/>
      </dsp:nvSpPr>
      <dsp:spPr>
        <a:xfrm>
          <a:off x="2139615" y="417459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Resourcefulness</a:t>
          </a:r>
        </a:p>
      </dsp:txBody>
      <dsp:txXfrm>
        <a:off x="2139615" y="4174596"/>
        <a:ext cx="1945104" cy="1167062"/>
      </dsp:txXfrm>
    </dsp:sp>
    <dsp:sp modelId="{44C8AF0F-B19A-4495-AF0A-11EFE0A2F4E5}">
      <dsp:nvSpPr>
        <dsp:cNvPr id="0" name=""/>
        <dsp:cNvSpPr/>
      </dsp:nvSpPr>
      <dsp:spPr>
        <a:xfrm>
          <a:off x="4279230" y="4174596"/>
          <a:ext cx="1945104" cy="11670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Punctuality</a:t>
          </a:r>
        </a:p>
      </dsp:txBody>
      <dsp:txXfrm>
        <a:off x="4279230" y="4174596"/>
        <a:ext cx="1945104" cy="1167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3D6B7-D304-44D6-8367-F368BC630C6E}">
      <dsp:nvSpPr>
        <dsp:cNvPr id="0" name=""/>
        <dsp:cNvSpPr/>
      </dsp:nvSpPr>
      <dsp:spPr>
        <a:xfrm>
          <a:off x="289845" y="299241"/>
          <a:ext cx="1375920" cy="137592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1004C9-00E4-49A5-8927-51B4A9188AA1}">
      <dsp:nvSpPr>
        <dsp:cNvPr id="0" name=""/>
        <dsp:cNvSpPr/>
      </dsp:nvSpPr>
      <dsp:spPr>
        <a:xfrm>
          <a:off x="578788" y="588184"/>
          <a:ext cx="798033" cy="798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398C5-2499-49EC-B018-366E15C8CE60}">
      <dsp:nvSpPr>
        <dsp:cNvPr id="0" name=""/>
        <dsp:cNvSpPr/>
      </dsp:nvSpPr>
      <dsp:spPr>
        <a:xfrm>
          <a:off x="1960605" y="299241"/>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66750">
            <a:lnSpc>
              <a:spcPct val="100000"/>
            </a:lnSpc>
            <a:spcBef>
              <a:spcPct val="0"/>
            </a:spcBef>
            <a:spcAft>
              <a:spcPct val="35000"/>
            </a:spcAft>
          </a:pPr>
          <a:r>
            <a:rPr lang="en-US" sz="1500" kern="1200" dirty="0"/>
            <a:t>Get to know your employees (different people respond differently to rewards) </a:t>
          </a:r>
        </a:p>
      </dsp:txBody>
      <dsp:txXfrm>
        <a:off x="1960605" y="299241"/>
        <a:ext cx="3243239" cy="1375920"/>
      </dsp:txXfrm>
    </dsp:sp>
    <dsp:sp modelId="{EFD257F3-1FE0-4C0F-823D-E8F7C0BF132D}">
      <dsp:nvSpPr>
        <dsp:cNvPr id="0" name=""/>
        <dsp:cNvSpPr/>
      </dsp:nvSpPr>
      <dsp:spPr>
        <a:xfrm>
          <a:off x="5768955" y="299241"/>
          <a:ext cx="1375920" cy="137592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64A66-533A-48CE-995F-DEBA230844BF}">
      <dsp:nvSpPr>
        <dsp:cNvPr id="0" name=""/>
        <dsp:cNvSpPr/>
      </dsp:nvSpPr>
      <dsp:spPr>
        <a:xfrm>
          <a:off x="6057898" y="588184"/>
          <a:ext cx="798033" cy="798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84FA7E-65B9-4B87-93E3-0A18C850F316}">
      <dsp:nvSpPr>
        <dsp:cNvPr id="0" name=""/>
        <dsp:cNvSpPr/>
      </dsp:nvSpPr>
      <dsp:spPr>
        <a:xfrm>
          <a:off x="7439715" y="299241"/>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66750">
            <a:lnSpc>
              <a:spcPct val="100000"/>
            </a:lnSpc>
            <a:spcBef>
              <a:spcPct val="0"/>
            </a:spcBef>
            <a:spcAft>
              <a:spcPct val="35000"/>
            </a:spcAft>
          </a:pPr>
          <a:r>
            <a:rPr lang="en-US" sz="1500" kern="1200" dirty="0"/>
            <a:t>Movie or game tickets, time off, gift certificate, gateways weekends, airline tickets or electronics. </a:t>
          </a:r>
        </a:p>
      </dsp:txBody>
      <dsp:txXfrm>
        <a:off x="7439715" y="299241"/>
        <a:ext cx="3243239" cy="1375920"/>
      </dsp:txXfrm>
    </dsp:sp>
    <dsp:sp modelId="{6F848A79-2FD9-4AEC-B3EC-BB7BCE7299DE}">
      <dsp:nvSpPr>
        <dsp:cNvPr id="0" name=""/>
        <dsp:cNvSpPr/>
      </dsp:nvSpPr>
      <dsp:spPr>
        <a:xfrm>
          <a:off x="289845" y="2361372"/>
          <a:ext cx="1375920" cy="137592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3D13F-7128-4953-B7FA-63F7A452A815}">
      <dsp:nvSpPr>
        <dsp:cNvPr id="0" name=""/>
        <dsp:cNvSpPr/>
      </dsp:nvSpPr>
      <dsp:spPr>
        <a:xfrm>
          <a:off x="578788" y="2650315"/>
          <a:ext cx="798033" cy="798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F3B8AC-241E-46D3-8718-CC9F786F4242}">
      <dsp:nvSpPr>
        <dsp:cNvPr id="0" name=""/>
        <dsp:cNvSpPr/>
      </dsp:nvSpPr>
      <dsp:spPr>
        <a:xfrm>
          <a:off x="1960605" y="2361372"/>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66750">
            <a:lnSpc>
              <a:spcPct val="100000"/>
            </a:lnSpc>
            <a:spcBef>
              <a:spcPct val="0"/>
            </a:spcBef>
            <a:spcAft>
              <a:spcPct val="35000"/>
            </a:spcAft>
          </a:pPr>
          <a:r>
            <a:rPr lang="en-US" sz="1500" kern="1200"/>
            <a:t>Before investing in nonmonetary rewards, the company should survey their employees (for some, monetary reward will be always more valuable based on their circumstances)</a:t>
          </a:r>
        </a:p>
      </dsp:txBody>
      <dsp:txXfrm>
        <a:off x="1960605" y="2361372"/>
        <a:ext cx="3243239" cy="1375920"/>
      </dsp:txXfrm>
    </dsp:sp>
    <dsp:sp modelId="{C58438B8-7B94-490C-A56B-D9C6CB3ADB31}">
      <dsp:nvSpPr>
        <dsp:cNvPr id="0" name=""/>
        <dsp:cNvSpPr/>
      </dsp:nvSpPr>
      <dsp:spPr>
        <a:xfrm>
          <a:off x="5768955" y="2361372"/>
          <a:ext cx="1375920" cy="137592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DAE0D-5C99-4616-BD2F-47D5030CCFF0}">
      <dsp:nvSpPr>
        <dsp:cNvPr id="0" name=""/>
        <dsp:cNvSpPr/>
      </dsp:nvSpPr>
      <dsp:spPr>
        <a:xfrm>
          <a:off x="6057898" y="2650315"/>
          <a:ext cx="798033" cy="798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2A9364-FFB9-462F-AFC9-6F6414BF72B9}">
      <dsp:nvSpPr>
        <dsp:cNvPr id="0" name=""/>
        <dsp:cNvSpPr/>
      </dsp:nvSpPr>
      <dsp:spPr>
        <a:xfrm>
          <a:off x="7439715" y="2361372"/>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66750">
            <a:lnSpc>
              <a:spcPct val="100000"/>
            </a:lnSpc>
            <a:spcBef>
              <a:spcPct val="0"/>
            </a:spcBef>
            <a:spcAft>
              <a:spcPct val="35000"/>
            </a:spcAft>
          </a:pPr>
          <a:r>
            <a:rPr lang="en-US" sz="1500" kern="1200"/>
            <a:t>Words of appreciation, thank you cards and being present and close with the employees</a:t>
          </a:r>
        </a:p>
      </dsp:txBody>
      <dsp:txXfrm>
        <a:off x="7439715" y="2361372"/>
        <a:ext cx="3243239" cy="1375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97BC-FB10-3244-9361-55D6BDCA1E41}">
      <dsp:nvSpPr>
        <dsp:cNvPr id="0" name=""/>
        <dsp:cNvSpPr/>
      </dsp:nvSpPr>
      <dsp:spPr>
        <a:xfrm>
          <a:off x="3036452" y="490443"/>
          <a:ext cx="1723367" cy="172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0" i="0" kern="1200"/>
            <a:t>Most industrialized countries are becoming more and more diverse in terms of their populations, but few can equal the level of diversity in the United States.</a:t>
          </a:r>
          <a:endParaRPr lang="en-US" sz="1200" kern="1200"/>
        </a:p>
      </dsp:txBody>
      <dsp:txXfrm>
        <a:off x="3036452" y="490443"/>
        <a:ext cx="1723367" cy="1723367"/>
      </dsp:txXfrm>
    </dsp:sp>
    <dsp:sp modelId="{972B366A-210B-F74E-984B-F92BE7BF8C09}">
      <dsp:nvSpPr>
        <dsp:cNvPr id="0" name=""/>
        <dsp:cNvSpPr/>
      </dsp:nvSpPr>
      <dsp:spPr>
        <a:xfrm>
          <a:off x="-402" y="381645"/>
          <a:ext cx="4869020" cy="4869020"/>
        </a:xfrm>
        <a:prstGeom prst="circularArrow">
          <a:avLst>
            <a:gd name="adj1" fmla="val 6902"/>
            <a:gd name="adj2" fmla="val 465342"/>
            <a:gd name="adj3" fmla="val 549458"/>
            <a:gd name="adj4" fmla="val 20585200"/>
            <a:gd name="adj5" fmla="val 805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2EF1E-3A9B-1D4B-94DC-A8E5C9030635}">
      <dsp:nvSpPr>
        <dsp:cNvPr id="0" name=""/>
        <dsp:cNvSpPr/>
      </dsp:nvSpPr>
      <dsp:spPr>
        <a:xfrm>
          <a:off x="3036452" y="3418500"/>
          <a:ext cx="1723367" cy="172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a:t>Using USA as an example:</a:t>
          </a:r>
          <a:endParaRPr lang="en-US" sz="1200" kern="1200"/>
        </a:p>
      </dsp:txBody>
      <dsp:txXfrm>
        <a:off x="3036452" y="3418500"/>
        <a:ext cx="1723367" cy="1723367"/>
      </dsp:txXfrm>
    </dsp:sp>
    <dsp:sp modelId="{90515A00-EC39-9841-8841-C31BD264DD11}">
      <dsp:nvSpPr>
        <dsp:cNvPr id="0" name=""/>
        <dsp:cNvSpPr/>
      </dsp:nvSpPr>
      <dsp:spPr>
        <a:xfrm>
          <a:off x="-402" y="381645"/>
          <a:ext cx="4869020" cy="4869020"/>
        </a:xfrm>
        <a:prstGeom prst="circularArrow">
          <a:avLst>
            <a:gd name="adj1" fmla="val 6902"/>
            <a:gd name="adj2" fmla="val 465342"/>
            <a:gd name="adj3" fmla="val 5949458"/>
            <a:gd name="adj4" fmla="val 4385200"/>
            <a:gd name="adj5" fmla="val 805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81D6A-1507-7B40-AD0B-9F4D4E1C1718}">
      <dsp:nvSpPr>
        <dsp:cNvPr id="0" name=""/>
        <dsp:cNvSpPr/>
      </dsp:nvSpPr>
      <dsp:spPr>
        <a:xfrm>
          <a:off x="108395" y="3418500"/>
          <a:ext cx="1723367" cy="172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0" i="0" kern="1200"/>
            <a:t>This means that work teams in American organizations are increasingly diverse. Leading multicultural work teams can pose several special challenges for managers, supervisors, and team leaders</a:t>
          </a:r>
          <a:endParaRPr lang="en-US" sz="1200" kern="1200"/>
        </a:p>
      </dsp:txBody>
      <dsp:txXfrm>
        <a:off x="108395" y="3418500"/>
        <a:ext cx="1723367" cy="1723367"/>
      </dsp:txXfrm>
    </dsp:sp>
    <dsp:sp modelId="{A2F23714-FF7E-3445-850B-FCE292C8E3C4}">
      <dsp:nvSpPr>
        <dsp:cNvPr id="0" name=""/>
        <dsp:cNvSpPr/>
      </dsp:nvSpPr>
      <dsp:spPr>
        <a:xfrm>
          <a:off x="-402" y="381645"/>
          <a:ext cx="4869020" cy="4869020"/>
        </a:xfrm>
        <a:prstGeom prst="circularArrow">
          <a:avLst>
            <a:gd name="adj1" fmla="val 6902"/>
            <a:gd name="adj2" fmla="val 465342"/>
            <a:gd name="adj3" fmla="val 11349458"/>
            <a:gd name="adj4" fmla="val 9785200"/>
            <a:gd name="adj5" fmla="val 805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13B71-5DDA-DF40-8F65-5CBF10AF8BF8}">
      <dsp:nvSpPr>
        <dsp:cNvPr id="0" name=""/>
        <dsp:cNvSpPr/>
      </dsp:nvSpPr>
      <dsp:spPr>
        <a:xfrm>
          <a:off x="108395" y="490443"/>
          <a:ext cx="1723367" cy="172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n-GB" sz="1200" b="0" i="0" kern="1200"/>
            <a:t>Culture-related challenges that often arise in work teams include differing </a:t>
          </a:r>
          <a:endParaRPr lang="en-US" sz="1200" kern="1200"/>
        </a:p>
        <a:p>
          <a:pPr marL="57150" lvl="1" indent="-57150" algn="l" defTabSz="400050">
            <a:lnSpc>
              <a:spcPct val="90000"/>
            </a:lnSpc>
            <a:spcBef>
              <a:spcPct val="0"/>
            </a:spcBef>
            <a:spcAft>
              <a:spcPct val="15000"/>
            </a:spcAft>
            <a:buChar char="••"/>
          </a:pPr>
          <a:r>
            <a:rPr lang="en-GB" sz="900" b="0" i="0" kern="1200"/>
            <a:t>Approaches to communicating, </a:t>
          </a:r>
          <a:endParaRPr lang="en-US" sz="900" kern="1200"/>
        </a:p>
        <a:p>
          <a:pPr marL="57150" lvl="1" indent="-57150" algn="l" defTabSz="400050">
            <a:lnSpc>
              <a:spcPct val="90000"/>
            </a:lnSpc>
            <a:spcBef>
              <a:spcPct val="0"/>
            </a:spcBef>
            <a:spcAft>
              <a:spcPct val="15000"/>
            </a:spcAft>
            <a:buChar char="••"/>
          </a:pPr>
          <a:r>
            <a:rPr lang="en-GB" sz="900" b="0" i="0" kern="1200"/>
            <a:t>Attitudes toward work </a:t>
          </a:r>
          <a:endParaRPr lang="en-US" sz="900" kern="1200"/>
        </a:p>
        <a:p>
          <a:pPr marL="57150" lvl="1" indent="-57150" algn="l" defTabSz="400050">
            <a:lnSpc>
              <a:spcPct val="90000"/>
            </a:lnSpc>
            <a:spcBef>
              <a:spcPct val="0"/>
            </a:spcBef>
            <a:spcAft>
              <a:spcPct val="15000"/>
            </a:spcAft>
            <a:buChar char="••"/>
          </a:pPr>
          <a:r>
            <a:rPr lang="en-GB" sz="900" b="0" i="0" kern="1200"/>
            <a:t>Attitudes toward authority </a:t>
          </a:r>
          <a:endParaRPr lang="en-US" sz="900" kern="1200"/>
        </a:p>
        <a:p>
          <a:pPr marL="57150" lvl="1" indent="-57150" algn="l" defTabSz="400050">
            <a:lnSpc>
              <a:spcPct val="90000"/>
            </a:lnSpc>
            <a:spcBef>
              <a:spcPct val="0"/>
            </a:spcBef>
            <a:spcAft>
              <a:spcPct val="15000"/>
            </a:spcAft>
            <a:buChar char="••"/>
          </a:pPr>
          <a:r>
            <a:rPr lang="en-GB" sz="900" b="0" i="0" kern="1200"/>
            <a:t>Approaches to decision making. </a:t>
          </a:r>
          <a:endParaRPr lang="en-US" sz="900" kern="1200"/>
        </a:p>
      </dsp:txBody>
      <dsp:txXfrm>
        <a:off x="108395" y="490443"/>
        <a:ext cx="1723367" cy="1723367"/>
      </dsp:txXfrm>
    </dsp:sp>
    <dsp:sp modelId="{8C6EA4BC-D8EE-E74D-8415-A38FABAF8B4C}">
      <dsp:nvSpPr>
        <dsp:cNvPr id="0" name=""/>
        <dsp:cNvSpPr/>
      </dsp:nvSpPr>
      <dsp:spPr>
        <a:xfrm>
          <a:off x="-402" y="381645"/>
          <a:ext cx="4869020" cy="4869020"/>
        </a:xfrm>
        <a:prstGeom prst="circularArrow">
          <a:avLst>
            <a:gd name="adj1" fmla="val 6902"/>
            <a:gd name="adj2" fmla="val 465342"/>
            <a:gd name="adj3" fmla="val 16749458"/>
            <a:gd name="adj4" fmla="val 15185200"/>
            <a:gd name="adj5" fmla="val 805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DA8A1-44F2-4DFA-A4D0-79C7442841B7}">
      <dsp:nvSpPr>
        <dsp:cNvPr id="0" name=""/>
        <dsp:cNvSpPr/>
      </dsp:nvSpPr>
      <dsp:spPr>
        <a:xfrm>
          <a:off x="1346908" y="893390"/>
          <a:ext cx="916312" cy="916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6388A-2789-4CA7-9C46-C038E230FFC4}">
      <dsp:nvSpPr>
        <dsp:cNvPr id="0" name=""/>
        <dsp:cNvSpPr/>
      </dsp:nvSpPr>
      <dsp:spPr>
        <a:xfrm>
          <a:off x="84729" y="2103972"/>
          <a:ext cx="3440671" cy="135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GB" sz="1100" b="0" i="0" kern="1200" dirty="0"/>
            <a:t>A team is a group of people with a common, collective goal. The rationale for the team approach to work is that “two heads are better than one.” A group of people becomes a team when the following conditions exist: </a:t>
          </a:r>
          <a:endParaRPr lang="en-US" sz="1100" kern="1200" dirty="0"/>
        </a:p>
      </dsp:txBody>
      <dsp:txXfrm>
        <a:off x="84729" y="2103972"/>
        <a:ext cx="3440671" cy="1356751"/>
      </dsp:txXfrm>
    </dsp:sp>
    <dsp:sp modelId="{1BF615EF-B24A-45B6-AE45-332F35962AB2}">
      <dsp:nvSpPr>
        <dsp:cNvPr id="0" name=""/>
        <dsp:cNvSpPr/>
      </dsp:nvSpPr>
      <dsp:spPr>
        <a:xfrm>
          <a:off x="4512223" y="912948"/>
          <a:ext cx="916312" cy="916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B5F2B2-CB02-4470-A05B-2A24EAB488EE}">
      <dsp:nvSpPr>
        <dsp:cNvPr id="0" name=""/>
        <dsp:cNvSpPr/>
      </dsp:nvSpPr>
      <dsp:spPr>
        <a:xfrm>
          <a:off x="3648797" y="2106621"/>
          <a:ext cx="2036250" cy="100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GB" sz="1100" b="1" kern="1200" dirty="0"/>
            <a:t>That </a:t>
          </a:r>
          <a:r>
            <a:rPr lang="en-GB" sz="1100" b="1" i="0" kern="1200" dirty="0"/>
            <a:t>there is agreement as to the mission, members adhere to ground rules, there is a fair distribution of responsibility and authority, and people adapt to change</a:t>
          </a:r>
          <a:endParaRPr lang="en-US" sz="1100" kern="1200" dirty="0"/>
        </a:p>
      </dsp:txBody>
      <dsp:txXfrm>
        <a:off x="3648797" y="2106621"/>
        <a:ext cx="2036250" cy="100490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3E8E-34FE-4FA4-9537-A836469A0548}" type="datetimeFigureOut">
              <a:rPr lang="en-IN" smtClean="0"/>
              <a:t>15-11-2023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CF383-1D9F-49E1-ACC5-ADD6D830E81A}" type="slidenum">
              <a:rPr lang="en-IN" smtClean="0"/>
              <a:t>‹#›</a:t>
            </a:fld>
            <a:endParaRPr lang="en-IN"/>
          </a:p>
        </p:txBody>
      </p:sp>
    </p:spTree>
    <p:extLst>
      <p:ext uri="{BB962C8B-B14F-4D97-AF65-F5344CB8AC3E}">
        <p14:creationId xmlns:p14="http://schemas.microsoft.com/office/powerpoint/2010/main" val="37668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11/15/2023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8973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11/15/2023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8667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11/15/2023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56079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95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11/15/2023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2484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11/15/2023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0215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11/15/2023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9918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11/15/2023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0288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11/15/2023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034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11/15/2023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49162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11/15/2023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0666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11/15/2023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0770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xmlns=""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11/15/2023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52967744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63" r:id="rId12"/>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Layout" Target="../diagrams/layout2.xml"/><Relationship Id="rId7" Type="http://schemas.openxmlformats.org/officeDocument/2006/relationships/image" Target="../media/image15.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Team Building and Teamwork</a:t>
            </a:r>
            <a:endParaRPr lang="en-US" dirty="0"/>
          </a:p>
        </p:txBody>
      </p:sp>
      <p:sp>
        <p:nvSpPr>
          <p:cNvPr id="3" name="Text Placeholder 2"/>
          <p:cNvSpPr>
            <a:spLocks noGrp="1"/>
          </p:cNvSpPr>
          <p:nvPr>
            <p:ph type="body" idx="1"/>
          </p:nvPr>
        </p:nvSpPr>
        <p:spPr/>
        <p:txBody>
          <a:bodyPr>
            <a:normAutofit fontScale="85000" lnSpcReduction="20000"/>
          </a:bodyPr>
          <a:lstStyle/>
          <a:p>
            <a:r>
              <a:rPr lang="en-US" b="1" dirty="0" smtClean="0"/>
              <a:t>Presenters:</a:t>
            </a:r>
          </a:p>
          <a:p>
            <a:r>
              <a:rPr lang="en-US" dirty="0" smtClean="0"/>
              <a:t>1. Samuel Torimiro</a:t>
            </a:r>
          </a:p>
          <a:p>
            <a:r>
              <a:rPr lang="en-US" dirty="0" smtClean="0"/>
              <a:t>2. Mohammed </a:t>
            </a:r>
            <a:r>
              <a:rPr lang="en-US" dirty="0" err="1" smtClean="0"/>
              <a:t>Sailal</a:t>
            </a:r>
            <a:r>
              <a:rPr lang="en-US" dirty="0" smtClean="0"/>
              <a:t> </a:t>
            </a:r>
            <a:r>
              <a:rPr lang="en-US" dirty="0" err="1" smtClean="0"/>
              <a:t>Shaik</a:t>
            </a:r>
            <a:endParaRPr lang="en-US" dirty="0" smtClean="0"/>
          </a:p>
          <a:p>
            <a:r>
              <a:rPr lang="en-US" dirty="0" smtClean="0"/>
              <a:t>3. Vishnu </a:t>
            </a:r>
            <a:r>
              <a:rPr lang="en-US" dirty="0" err="1" smtClean="0"/>
              <a:t>Teja</a:t>
            </a:r>
            <a:r>
              <a:rPr lang="en-US" dirty="0" smtClean="0"/>
              <a:t> </a:t>
            </a:r>
            <a:r>
              <a:rPr lang="en-US" dirty="0" err="1" smtClean="0"/>
              <a:t>Ramisetty</a:t>
            </a:r>
            <a:endParaRPr lang="en-US" dirty="0" smtClean="0"/>
          </a:p>
          <a:p>
            <a:r>
              <a:rPr lang="en-US" dirty="0" smtClean="0"/>
              <a:t>4. Karolina </a:t>
            </a:r>
            <a:r>
              <a:rPr lang="en-US" dirty="0" err="1" smtClean="0"/>
              <a:t>Noszczyk</a:t>
            </a:r>
            <a:r>
              <a:rPr lang="en-US" dirty="0" smtClean="0"/>
              <a:t> </a:t>
            </a:r>
          </a:p>
          <a:p>
            <a:r>
              <a:rPr lang="en-US" dirty="0" smtClean="0"/>
              <a:t>5. </a:t>
            </a:r>
            <a:r>
              <a:rPr lang="en-US" dirty="0" err="1" smtClean="0"/>
              <a:t>Efosa</a:t>
            </a:r>
            <a:r>
              <a:rPr lang="en-US" dirty="0" smtClean="0"/>
              <a:t> </a:t>
            </a:r>
            <a:r>
              <a:rPr lang="en-US" dirty="0" err="1" smtClean="0"/>
              <a:t>Ojomo</a:t>
            </a:r>
            <a:endParaRPr lang="en-US" dirty="0"/>
          </a:p>
        </p:txBody>
      </p:sp>
    </p:spTree>
    <p:extLst>
      <p:ext uri="{BB962C8B-B14F-4D97-AF65-F5344CB8AC3E}">
        <p14:creationId xmlns:p14="http://schemas.microsoft.com/office/powerpoint/2010/main" val="348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Choosing team members</a:t>
            </a: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dirty="0"/>
              <a:t>When putting together a team, the first step is to identify all potential team members.</a:t>
            </a:r>
          </a:p>
          <a:p>
            <a:pPr marL="342900" lvl="0" indent="-342900">
              <a:buFont typeface="Arial" panose="020B0604020202020204" pitchFamily="34" charset="0"/>
              <a:buChar char="•"/>
            </a:pPr>
            <a:r>
              <a:rPr lang="en-US" dirty="0"/>
              <a:t>This is important because there will often be more potential team members than the number of members actually needed (maximum of 12 members).</a:t>
            </a:r>
          </a:p>
          <a:p>
            <a:pPr marL="342900" lvl="0" indent="-342900">
              <a:buFont typeface="Arial" panose="020B0604020202020204" pitchFamily="34" charset="0"/>
              <a:buChar char="•"/>
            </a:pPr>
            <a:r>
              <a:rPr lang="en-US" dirty="0"/>
              <a:t>After the list has been compiled, volunteers can be solicited and actual team members selected from among those who volunteer.</a:t>
            </a:r>
          </a:p>
          <a:p>
            <a:pPr marL="342900" lvl="0" indent="-342900">
              <a:buFont typeface="Arial" panose="020B0604020202020204" pitchFamily="34" charset="0"/>
              <a:buChar char="•"/>
            </a:pPr>
            <a:r>
              <a:rPr lang="en-US" dirty="0"/>
              <a:t>However, care should be taken to ensure a broad mix. This rule should be adhered to even if there are no volunteers and team members must be drafted.</a:t>
            </a:r>
          </a:p>
          <a:p>
            <a:pPr marL="342900" lvl="0" indent="-342900">
              <a:buFont typeface="Arial" panose="020B0604020202020204" pitchFamily="34" charset="0"/>
              <a:buChar char="•"/>
            </a:pPr>
            <a:r>
              <a:rPr lang="en-US" dirty="0"/>
              <a:t>The more likely care is that there will be more volunteers than openings on most teams.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27126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Responsibilities of team leaders</a:t>
            </a: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dirty="0"/>
              <a:t>Most teams will have members who are managers, supervisors, and hourly employees.</a:t>
            </a:r>
          </a:p>
          <a:p>
            <a:pPr marL="342900" lvl="0" indent="-342900">
              <a:buFont typeface="Arial" panose="020B0604020202020204" pitchFamily="34" charset="0"/>
              <a:buChar char="•"/>
            </a:pPr>
            <a:r>
              <a:rPr lang="en-US" dirty="0"/>
              <a:t>However, it should not be assumed that the highest-level manager will automatically be the team leader.</a:t>
            </a:r>
          </a:p>
          <a:p>
            <a:pPr marL="342900" indent="-342900">
              <a:buFont typeface="Arial" panose="020B0604020202020204" pitchFamily="34" charset="0"/>
              <a:buChar char="•"/>
            </a:pPr>
            <a:r>
              <a:rPr lang="en-US" dirty="0"/>
              <a:t>Correspondingly, it should not necessarily be assumed that the most junior hourly worker cannot be the team leader, at least in the case of ad hoc teams.</a:t>
            </a:r>
          </a:p>
          <a:p>
            <a:pPr marL="342900" indent="-342900">
              <a:buFont typeface="Arial" panose="020B0604020202020204" pitchFamily="34" charset="0"/>
              <a:buChar char="•"/>
            </a:pPr>
            <a:r>
              <a:rPr lang="en-US" dirty="0"/>
              <a:t>The first step in selecting a team leader is to develop an understanding of the role and responsibilities of this individual.</a:t>
            </a:r>
          </a:p>
          <a:p>
            <a:pPr marL="342900" lvl="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28787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Team leaders perform the following functions: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smtClean="0"/>
              <a:t>Serve </a:t>
            </a:r>
            <a:r>
              <a:rPr lang="en-US" dirty="0"/>
              <a:t>as the official contact between the team and the rest of the organization</a:t>
            </a:r>
            <a:r>
              <a:rPr lang="en-US" dirty="0" smtClean="0"/>
              <a:t>.</a:t>
            </a:r>
          </a:p>
          <a:p>
            <a:pPr marL="457200" indent="-457200">
              <a:buFont typeface="Arial" panose="020B0604020202020204" pitchFamily="34" charset="0"/>
              <a:buChar char="•"/>
            </a:pPr>
            <a:r>
              <a:rPr lang="en-US" dirty="0" smtClean="0"/>
              <a:t>Serve </a:t>
            </a:r>
            <a:r>
              <a:rPr lang="en-US" dirty="0"/>
              <a:t>as the official record keeper for the team. Records include minutes, correspondence, agendas, and reports. Typically, the team leader will appoint a recorder to take minutes during meetings. However, the team leader is still responsible for redistributing and filling minutes</a:t>
            </a:r>
            <a:r>
              <a:rPr lang="en-US" dirty="0" smtClean="0"/>
              <a:t>.</a:t>
            </a:r>
          </a:p>
          <a:p>
            <a:pPr marL="457200" indent="-457200">
              <a:buFont typeface="Arial" panose="020B0604020202020204" pitchFamily="34" charset="0"/>
              <a:buChar char="•"/>
            </a:pPr>
            <a:r>
              <a:rPr lang="en-US" dirty="0" smtClean="0"/>
              <a:t>Serve </a:t>
            </a:r>
            <a:r>
              <a:rPr lang="en-US" dirty="0"/>
              <a:t>as a full-fledged team member but exercise care to avoid dominating team discussions</a:t>
            </a:r>
            <a:r>
              <a:rPr lang="en-US" dirty="0" smtClean="0"/>
              <a:t>.</a:t>
            </a:r>
          </a:p>
          <a:p>
            <a:pPr marL="457200" indent="-457200">
              <a:buFont typeface="Arial" panose="020B0604020202020204" pitchFamily="34" charset="0"/>
              <a:buChar char="•"/>
            </a:pPr>
            <a:r>
              <a:rPr lang="en-US" dirty="0" smtClean="0"/>
              <a:t>Implement </a:t>
            </a:r>
            <a:r>
              <a:rPr lang="en-US" dirty="0"/>
              <a:t>team recommendations that fall within the team leader’s realm of authority and work with upper management to implement those that fall outside it</a:t>
            </a:r>
            <a:r>
              <a:rPr lang="en-US" dirty="0" smtClean="0"/>
              <a:t>.</a:t>
            </a:r>
          </a:p>
          <a:p>
            <a:pPr marL="457200" indent="-457200">
              <a:buFont typeface="Arial" panose="020B0604020202020204" pitchFamily="34" charset="0"/>
              <a:buChar char="•"/>
            </a:pPr>
            <a:r>
              <a:rPr lang="en-US" dirty="0" smtClean="0"/>
              <a:t>Motivate</a:t>
            </a:r>
            <a:r>
              <a:rPr lang="en-US" dirty="0"/>
              <a:t>, monitor, and mentor other team members.</a:t>
            </a:r>
            <a:endParaRPr lang="en-US" dirty="0"/>
          </a:p>
        </p:txBody>
      </p:sp>
    </p:spTree>
    <p:extLst>
      <p:ext uri="{BB962C8B-B14F-4D97-AF65-F5344CB8AC3E}">
        <p14:creationId xmlns:p14="http://schemas.microsoft.com/office/powerpoint/2010/main" val="402592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team members</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16177" r="16177"/>
          <a:stretch>
            <a:fillRect/>
          </a:stretch>
        </p:blipFill>
        <p:spPr/>
      </p:pic>
      <p:sp>
        <p:nvSpPr>
          <p:cNvPr id="6" name="Text Placeholder 5"/>
          <p:cNvSpPr>
            <a:spLocks noGrp="1"/>
          </p:cNvSpPr>
          <p:nvPr>
            <p:ph type="body" sz="half" idx="2"/>
          </p:nvPr>
        </p:nvSpPr>
        <p:spPr/>
        <p:txBody>
          <a:bodyPr>
            <a:normAutofit fontScale="92500" lnSpcReduction="10000"/>
          </a:bodyPr>
          <a:lstStyle/>
          <a:p>
            <a:pPr marL="285750" lvl="0" indent="-285750">
              <a:buFont typeface="Arial" panose="020B0604020202020204" pitchFamily="34" charset="0"/>
              <a:buChar char="•"/>
            </a:pPr>
            <a:r>
              <a:rPr lang="en-US" dirty="0"/>
              <a:t>In addition to the team leader, most teams will need a team recorder and a quality advisor.</a:t>
            </a:r>
          </a:p>
          <a:p>
            <a:pPr marL="285750" lvl="0" indent="-285750">
              <a:buFont typeface="Arial" panose="020B0604020202020204" pitchFamily="34" charset="0"/>
              <a:buChar char="•"/>
            </a:pPr>
            <a:r>
              <a:rPr lang="en-US" dirty="0"/>
              <a:t>The recorder is responsible for taking minutes during team meetings and assisting the team leader with the various other types of correspondence generated by the team.</a:t>
            </a:r>
          </a:p>
          <a:p>
            <a:pPr marL="285750" lvl="0" indent="-285750">
              <a:buFont typeface="Arial" panose="020B0604020202020204" pitchFamily="34" charset="0"/>
              <a:buChar char="•"/>
            </a:pPr>
            <a:r>
              <a:rPr lang="en-US" dirty="0"/>
              <a:t>The quality advisor is an important part of the team in a total quality environment.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38976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Creating the team’s charter</a:t>
            </a:r>
            <a:endParaRPr lang="en-US" dirty="0"/>
          </a:p>
        </p:txBody>
      </p:sp>
      <p:sp>
        <p:nvSpPr>
          <p:cNvPr id="4" name="Text Placeholder 3"/>
          <p:cNvSpPr>
            <a:spLocks noGrp="1"/>
          </p:cNvSpPr>
          <p:nvPr>
            <p:ph type="body" sz="half" idx="2"/>
          </p:nvPr>
        </p:nvSpPr>
        <p:spPr/>
        <p:txBody>
          <a:bodyPr/>
          <a:lstStyle/>
          <a:p>
            <a:pPr marL="285750" lvl="0" indent="-285750">
              <a:buFont typeface="Arial" panose="020B0604020202020204" pitchFamily="34" charset="0"/>
              <a:buChar char="•"/>
            </a:pPr>
            <a:r>
              <a:rPr lang="en-US" dirty="0"/>
              <a:t>The charter explains the team’s reason for being and its operating ground rules.</a:t>
            </a:r>
          </a:p>
          <a:p>
            <a:pPr marL="285750" lvl="0" indent="-285750">
              <a:buFont typeface="Arial" panose="020B0604020202020204" pitchFamily="34" charset="0"/>
              <a:buChar char="•"/>
            </a:pPr>
            <a:r>
              <a:rPr lang="en-US" dirty="0"/>
              <a:t>The two components of a team charter are the mission and the ground rule.</a:t>
            </a:r>
          </a:p>
          <a:p>
            <a:pPr marL="285750" indent="-285750">
              <a:buFont typeface="Arial" panose="020B0604020202020204" pitchFamily="34" charset="0"/>
              <a:buChar char="•"/>
            </a:pP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16177" r="16177"/>
          <a:stretch>
            <a:fillRect/>
          </a:stretch>
        </p:blipFill>
        <p:spPr/>
      </p:pic>
    </p:spTree>
    <p:extLst>
      <p:ext uri="{BB962C8B-B14F-4D97-AF65-F5344CB8AC3E}">
        <p14:creationId xmlns:p14="http://schemas.microsoft.com/office/powerpoint/2010/main" val="4253498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Developing mutually supportive peer relationships</a:t>
            </a:r>
            <a:endParaRPr lang="en-US" dirty="0"/>
          </a:p>
        </p:txBody>
      </p:sp>
      <p:sp>
        <p:nvSpPr>
          <p:cNvPr id="4" name="Text Placeholder 3"/>
          <p:cNvSpPr>
            <a:spLocks noGrp="1"/>
          </p:cNvSpPr>
          <p:nvPr>
            <p:ph type="body" sz="half" idx="2"/>
          </p:nvPr>
        </p:nvSpPr>
        <p:spPr/>
        <p:txBody>
          <a:bodyPr/>
          <a:lstStyle/>
          <a:p>
            <a:pPr lvl="0"/>
            <a:r>
              <a:rPr lang="en-US" dirty="0"/>
              <a:t>A team works most effectively when individual team members form positive, mutually supportive peer relationships.</a:t>
            </a:r>
          </a:p>
          <a:p>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16177" r="16177"/>
          <a:stretch>
            <a:fillRect/>
          </a:stretch>
        </p:blipFill>
        <p:spPr/>
      </p:pic>
    </p:spTree>
    <p:extLst>
      <p:ext uri="{BB962C8B-B14F-4D97-AF65-F5344CB8AC3E}">
        <p14:creationId xmlns:p14="http://schemas.microsoft.com/office/powerpoint/2010/main" val="716994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Promoting diversity in teams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6160" r="16160"/>
          <a:stretch>
            <a:fillRect/>
          </a:stretch>
        </p:blipFill>
        <p:spPr>
          <a:xfrm>
            <a:off x="6199695" y="620782"/>
            <a:ext cx="5483352" cy="5403851"/>
          </a:xfrm>
        </p:spPr>
      </p:pic>
      <p:sp>
        <p:nvSpPr>
          <p:cNvPr id="4" name="Text Placeholder 3"/>
          <p:cNvSpPr>
            <a:spLocks noGrp="1"/>
          </p:cNvSpPr>
          <p:nvPr>
            <p:ph type="body" sz="half" idx="2"/>
          </p:nvPr>
        </p:nvSpPr>
        <p:spPr/>
        <p:txBody>
          <a:bodyPr/>
          <a:lstStyle/>
          <a:p>
            <a:pPr lvl="0"/>
            <a:r>
              <a:rPr lang="en-US" dirty="0"/>
              <a:t>In modern workplace, diverse employees, properly managed and trained, can make high-performance, world-class teams.</a:t>
            </a:r>
          </a:p>
          <a:p>
            <a:endParaRPr lang="en-US" dirty="0"/>
          </a:p>
        </p:txBody>
      </p:sp>
    </p:spTree>
    <p:extLst>
      <p:ext uri="{BB962C8B-B14F-4D97-AF65-F5344CB8AC3E}">
        <p14:creationId xmlns:p14="http://schemas.microsoft.com/office/powerpoint/2010/main" val="2871494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EDE4B-F418-4896-A7A4-F32F75EF4020}"/>
              </a:ext>
            </a:extLst>
          </p:cNvPr>
          <p:cNvPicPr>
            <a:picLocks noChangeAspect="1"/>
          </p:cNvPicPr>
          <p:nvPr/>
        </p:nvPicPr>
        <p:blipFill rotWithShape="1">
          <a:blip r:embed="rId2"/>
          <a:srcRect l="6147" r="23642"/>
          <a:stretch/>
        </p:blipFill>
        <p:spPr>
          <a:xfrm>
            <a:off x="6781799" y="1701053"/>
            <a:ext cx="5410201" cy="5143500"/>
          </a:xfrm>
          <a:prstGeom prst="rect">
            <a:avLst/>
          </a:prstGeom>
        </p:spPr>
      </p:pic>
      <p:sp>
        <p:nvSpPr>
          <p:cNvPr id="2" name="Title 1">
            <a:extLst>
              <a:ext uri="{FF2B5EF4-FFF2-40B4-BE49-F238E27FC236}">
                <a16:creationId xmlns:a16="http://schemas.microsoft.com/office/drawing/2014/main" id="{5D70DBCB-1C72-C3EC-821F-97BC6B6B7880}"/>
              </a:ext>
            </a:extLst>
          </p:cNvPr>
          <p:cNvSpPr>
            <a:spLocks noGrp="1"/>
          </p:cNvSpPr>
          <p:nvPr>
            <p:ph type="title"/>
          </p:nvPr>
        </p:nvSpPr>
        <p:spPr>
          <a:xfrm>
            <a:off x="761801" y="250409"/>
            <a:ext cx="10222952" cy="1228299"/>
          </a:xfrm>
        </p:spPr>
        <p:txBody>
          <a:bodyPr>
            <a:normAutofit/>
          </a:bodyPr>
          <a:lstStyle/>
          <a:p>
            <a:pPr>
              <a:spcBef>
                <a:spcPts val="0"/>
              </a:spcBef>
            </a:pPr>
            <a:r>
              <a:rPr lang="en-US" sz="4000" b="1" dirty="0">
                <a:ea typeface="+mj-lt"/>
                <a:cs typeface="+mj-lt"/>
              </a:rPr>
              <a:t>Four-Step Approach to Team Building</a:t>
            </a:r>
            <a:endParaRPr lang="en-US" sz="4000" dirty="0">
              <a:latin typeface="Calibri"/>
              <a:ea typeface="Calibri"/>
              <a:cs typeface="Calibri"/>
            </a:endParaRPr>
          </a:p>
          <a:p>
            <a:endParaRPr lang="en-US" sz="4000" dirty="0">
              <a:ea typeface="Calibri Light"/>
              <a:cs typeface="Calibri Light"/>
            </a:endParaRPr>
          </a:p>
        </p:txBody>
      </p:sp>
      <p:graphicFrame>
        <p:nvGraphicFramePr>
          <p:cNvPr id="5" name="Content Placeholder 2">
            <a:extLst>
              <a:ext uri="{FF2B5EF4-FFF2-40B4-BE49-F238E27FC236}">
                <a16:creationId xmlns:a16="http://schemas.microsoft.com/office/drawing/2014/main" id="{828B8F26-FA2C-73F8-DE73-BAD4A2D2560E}"/>
              </a:ext>
            </a:extLst>
          </p:cNvPr>
          <p:cNvGraphicFramePr>
            <a:graphicFrameLocks noGrp="1"/>
          </p:cNvGraphicFramePr>
          <p:nvPr>
            <p:ph idx="1"/>
            <p:extLst/>
          </p:nvPr>
        </p:nvGraphicFramePr>
        <p:xfrm>
          <a:off x="761801" y="2183642"/>
          <a:ext cx="5334199" cy="4115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0111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1310-ADB4-2381-7E24-D6EFEDF31DA0}"/>
              </a:ext>
            </a:extLst>
          </p:cNvPr>
          <p:cNvSpPr>
            <a:spLocks noGrp="1"/>
          </p:cNvSpPr>
          <p:nvPr>
            <p:ph type="title"/>
          </p:nvPr>
        </p:nvSpPr>
        <p:spPr>
          <a:xfrm>
            <a:off x="640080" y="325369"/>
            <a:ext cx="4368602" cy="1956841"/>
          </a:xfrm>
        </p:spPr>
        <p:txBody>
          <a:bodyPr anchor="b">
            <a:normAutofit/>
          </a:bodyPr>
          <a:lstStyle/>
          <a:p>
            <a:r>
              <a:rPr lang="en-US" sz="5400" b="1">
                <a:ea typeface="+mj-lt"/>
                <a:cs typeface="+mj-lt"/>
              </a:rPr>
              <a:t>Assessing Team Needs</a:t>
            </a:r>
            <a:endParaRPr lang="en-US" sz="5400"/>
          </a:p>
        </p:txBody>
      </p:sp>
      <p:sp>
        <p:nvSpPr>
          <p:cNvPr id="3" name="Content Placeholder 2">
            <a:extLst>
              <a:ext uri="{FF2B5EF4-FFF2-40B4-BE49-F238E27FC236}">
                <a16:creationId xmlns:a16="http://schemas.microsoft.com/office/drawing/2014/main" id="{91363B65-E3A7-4F39-A5C7-0A333D31F6CF}"/>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dirty="0">
                <a:ea typeface="+mn-lt"/>
                <a:cs typeface="+mn-lt"/>
              </a:rPr>
              <a:t>Emphasize the importance of assessing the team's developmental needs.</a:t>
            </a:r>
            <a:endParaRPr lang="en-US" sz="2200" dirty="0">
              <a:ea typeface="Calibri"/>
              <a:cs typeface="Calibri"/>
            </a:endParaRPr>
          </a:p>
          <a:p>
            <a:r>
              <a:rPr lang="en-US" sz="2200" dirty="0">
                <a:ea typeface="+mn-lt"/>
                <a:cs typeface="+mn-lt"/>
              </a:rPr>
              <a:t> the need for a clear mission, goals, and accountability measures.</a:t>
            </a:r>
            <a:endParaRPr lang="en-US" sz="2200" dirty="0"/>
          </a:p>
          <a:p>
            <a:r>
              <a:rPr lang="en-US" sz="2200" dirty="0">
                <a:ea typeface="+mn-lt"/>
                <a:cs typeface="+mn-lt"/>
              </a:rPr>
              <a:t>Introduce the team-building needs assessment tool </a:t>
            </a:r>
            <a:endParaRPr lang="en-US" sz="2200">
              <a:ea typeface="Calibri"/>
              <a:cs typeface="Calibri"/>
            </a:endParaRPr>
          </a:p>
        </p:txBody>
      </p:sp>
      <p:pic>
        <p:nvPicPr>
          <p:cNvPr id="5" name="Picture 4" descr="White puzzle with one red piece">
            <a:extLst>
              <a:ext uri="{FF2B5EF4-FFF2-40B4-BE49-F238E27FC236}">
                <a16:creationId xmlns:a16="http://schemas.microsoft.com/office/drawing/2014/main" id="{5F7296F3-27E7-D19E-A59D-C7FA6A2A447D}"/>
              </a:ext>
            </a:extLst>
          </p:cNvPr>
          <p:cNvPicPr>
            <a:picLocks noChangeAspect="1"/>
          </p:cNvPicPr>
          <p:nvPr/>
        </p:nvPicPr>
        <p:blipFill rotWithShape="1">
          <a:blip r:embed="rId2"/>
          <a:srcRect l="22612" r="2096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39988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doing exercises&#10;&#10;Description automatically generated">
            <a:extLst>
              <a:ext uri="{FF2B5EF4-FFF2-40B4-BE49-F238E27FC236}">
                <a16:creationId xmlns:a16="http://schemas.microsoft.com/office/drawing/2014/main" id="{56F712A3-A351-D362-1D20-35F741D7842A}"/>
              </a:ext>
            </a:extLst>
          </p:cNvPr>
          <p:cNvPicPr>
            <a:picLocks noGrp="1" noChangeAspect="1"/>
          </p:cNvPicPr>
          <p:nvPr>
            <p:ph idx="1"/>
          </p:nvPr>
        </p:nvPicPr>
        <p:blipFill rotWithShape="1">
          <a:blip r:embed="rId2"/>
          <a:srcRect t="672" b="14969"/>
          <a:stretch/>
        </p:blipFill>
        <p:spPr>
          <a:xfrm>
            <a:off x="20" y="1282"/>
            <a:ext cx="12191980" cy="6856718"/>
          </a:xfrm>
          <a:prstGeom prst="rect">
            <a:avLst/>
          </a:prstGeom>
        </p:spPr>
      </p:pic>
    </p:spTree>
    <p:extLst>
      <p:ext uri="{BB962C8B-B14F-4D97-AF65-F5344CB8AC3E}">
        <p14:creationId xmlns:p14="http://schemas.microsoft.com/office/powerpoint/2010/main" val="681371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Overview of Team Building and Teamwork</a:t>
            </a:r>
          </a:p>
        </p:txBody>
      </p:sp>
      <p:sp>
        <p:nvSpPr>
          <p:cNvPr id="5" name="Text Placeholder 4"/>
          <p:cNvSpPr>
            <a:spLocks noGrp="1"/>
          </p:cNvSpPr>
          <p:nvPr>
            <p:ph type="body" idx="1"/>
          </p:nvPr>
        </p:nvSpPr>
        <p:spPr/>
        <p:txBody>
          <a:bodyPr/>
          <a:lstStyle/>
          <a:p>
            <a:pPr marL="342900" lvl="0" indent="-342900">
              <a:buFont typeface="Arial" panose="020B0604020202020204" pitchFamily="34" charset="0"/>
              <a:buChar char="•"/>
            </a:pPr>
            <a:r>
              <a:rPr lang="en-US" dirty="0"/>
              <a:t>Teamwork is a fundamental element of total quality.</a:t>
            </a:r>
          </a:p>
          <a:p>
            <a:pPr marL="342900" lvl="0" indent="-342900">
              <a:buFont typeface="Arial" panose="020B0604020202020204" pitchFamily="34" charset="0"/>
              <a:buChar char="•"/>
            </a:pPr>
            <a:r>
              <a:rPr lang="en-US" dirty="0"/>
              <a:t>The reason for this is simple and practical. It is organizations, not individuals, that produce products and provide services.</a:t>
            </a:r>
          </a:p>
          <a:p>
            <a:pPr marL="342900" lvl="0" indent="-342900">
              <a:buFont typeface="Arial" panose="020B0604020202020204" pitchFamily="34" charset="0"/>
              <a:buChar char="•"/>
            </a:pPr>
            <a:r>
              <a:rPr lang="en-US" dirty="0"/>
              <a:t>Consequently, peak performance and continual improvement are group, not individual, endeavors.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541554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8788-5A55-4705-A0FA-9A7E51E71063}"/>
              </a:ext>
            </a:extLst>
          </p:cNvPr>
          <p:cNvSpPr>
            <a:spLocks noGrp="1"/>
          </p:cNvSpPr>
          <p:nvPr>
            <p:ph type="title"/>
          </p:nvPr>
        </p:nvSpPr>
        <p:spPr>
          <a:xfrm>
            <a:off x="640080" y="325369"/>
            <a:ext cx="4368602" cy="1956841"/>
          </a:xfrm>
        </p:spPr>
        <p:txBody>
          <a:bodyPr anchor="b">
            <a:normAutofit/>
          </a:bodyPr>
          <a:lstStyle/>
          <a:p>
            <a:r>
              <a:rPr lang="en-US" sz="5400" dirty="0">
                <a:ea typeface="+mj-lt"/>
                <a:cs typeface="+mj-lt"/>
              </a:rPr>
              <a:t>Team Assignment</a:t>
            </a:r>
            <a:endParaRPr lang="en-US" sz="5400" dirty="0"/>
          </a:p>
        </p:txBody>
      </p:sp>
      <p:sp>
        <p:nvSpPr>
          <p:cNvPr id="3" name="Content Placeholder 2">
            <a:extLst>
              <a:ext uri="{FF2B5EF4-FFF2-40B4-BE49-F238E27FC236}">
                <a16:creationId xmlns:a16="http://schemas.microsoft.com/office/drawing/2014/main" id="{FEBB6600-5F0D-B944-DE33-78A0C203E417}"/>
              </a:ext>
            </a:extLst>
          </p:cNvPr>
          <p:cNvSpPr>
            <a:spLocks noGrp="1"/>
          </p:cNvSpPr>
          <p:nvPr>
            <p:ph idx="1"/>
          </p:nvPr>
        </p:nvSpPr>
        <p:spPr>
          <a:xfrm>
            <a:off x="640080" y="2872899"/>
            <a:ext cx="4243589" cy="3320668"/>
          </a:xfrm>
        </p:spPr>
        <p:txBody>
          <a:bodyPr vert="horz" lIns="91440" tIns="45720" rIns="91440" bIns="45720" rtlCol="0" anchor="t">
            <a:normAutofit fontScale="92500" lnSpcReduction="20000"/>
          </a:bodyPr>
          <a:lstStyle/>
          <a:p>
            <a:r>
              <a:rPr lang="en-US" sz="1900" dirty="0">
                <a:ea typeface="Calibri"/>
                <a:cs typeface="Calibri"/>
              </a:rPr>
              <a:t>Completely True (CT) = 6 , Somewhat True (ST)= 4, Somewhat False (SF)= 2,  Completely False (CF)= 0</a:t>
            </a:r>
            <a:endParaRPr lang="en-US" dirty="0">
              <a:ea typeface="Calibri" panose="020F0502020204030204"/>
              <a:cs typeface="Calibri" panose="020F0502020204030204"/>
            </a:endParaRPr>
          </a:p>
          <a:p>
            <a:r>
              <a:rPr lang="en-US" sz="1900" dirty="0">
                <a:ea typeface="+mn-lt"/>
                <a:cs typeface="+mn-lt"/>
              </a:rPr>
              <a:t>Team member 1= 4</a:t>
            </a:r>
          </a:p>
          <a:p>
            <a:r>
              <a:rPr lang="en-US" sz="1900" dirty="0">
                <a:ea typeface="+mn-lt"/>
                <a:cs typeface="+mn-lt"/>
              </a:rPr>
              <a:t> Team member 2=2</a:t>
            </a:r>
          </a:p>
          <a:p>
            <a:r>
              <a:rPr lang="en-US" sz="1900" dirty="0">
                <a:ea typeface="+mn-lt"/>
                <a:cs typeface="+mn-lt"/>
              </a:rPr>
              <a:t> Team member 3=2</a:t>
            </a:r>
          </a:p>
          <a:p>
            <a:r>
              <a:rPr lang="en-US" sz="1900" dirty="0">
                <a:ea typeface="+mn-lt"/>
                <a:cs typeface="+mn-lt"/>
              </a:rPr>
              <a:t> Team member 4=4 </a:t>
            </a:r>
          </a:p>
          <a:p>
            <a:pPr marL="0" indent="0">
              <a:buNone/>
            </a:pPr>
            <a:r>
              <a:rPr lang="en-US" sz="1900" dirty="0">
                <a:ea typeface="+mn-lt"/>
                <a:cs typeface="+mn-lt"/>
              </a:rPr>
              <a:t>                                   12</a:t>
            </a:r>
          </a:p>
          <a:p>
            <a:pPr marL="0" indent="0">
              <a:buNone/>
            </a:pPr>
            <a:r>
              <a:rPr lang="en-US" sz="1900" dirty="0">
                <a:ea typeface="+mn-lt"/>
                <a:cs typeface="+mn-lt"/>
              </a:rPr>
              <a:t>  12 / 4 = 3 (team average score)</a:t>
            </a:r>
            <a:endParaRPr lang="en-US" sz="1900" dirty="0">
              <a:ea typeface="Calibri"/>
              <a:cs typeface="Calibri"/>
            </a:endParaRPr>
          </a:p>
        </p:txBody>
      </p:sp>
      <p:pic>
        <p:nvPicPr>
          <p:cNvPr id="421" name="Picture 420" descr="Formulae written on a blackboard">
            <a:extLst>
              <a:ext uri="{FF2B5EF4-FFF2-40B4-BE49-F238E27FC236}">
                <a16:creationId xmlns:a16="http://schemas.microsoft.com/office/drawing/2014/main" id="{6FF109ED-DF84-8009-ECC5-FBEE13927D10}"/>
              </a:ext>
            </a:extLst>
          </p:cNvPr>
          <p:cNvPicPr>
            <a:picLocks noChangeAspect="1"/>
          </p:cNvPicPr>
          <p:nvPr/>
        </p:nvPicPr>
        <p:blipFill rotWithShape="1">
          <a:blip r:embed="rId2"/>
          <a:srcRect l="17532" r="155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44095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581-18C7-D402-7F6E-1B421FFDDDA7}"/>
              </a:ext>
            </a:extLst>
          </p:cNvPr>
          <p:cNvSpPr>
            <a:spLocks noGrp="1"/>
          </p:cNvSpPr>
          <p:nvPr>
            <p:ph type="title"/>
          </p:nvPr>
        </p:nvSpPr>
        <p:spPr>
          <a:xfrm>
            <a:off x="1371597" y="308524"/>
            <a:ext cx="10044023" cy="877729"/>
          </a:xfrm>
        </p:spPr>
        <p:txBody>
          <a:bodyPr anchor="ctr">
            <a:normAutofit/>
          </a:bodyPr>
          <a:lstStyle/>
          <a:p>
            <a:r>
              <a:rPr lang="en-US" sz="4000" b="1" dirty="0">
                <a:ea typeface="+mj-lt"/>
                <a:cs typeface="+mj-lt"/>
              </a:rPr>
              <a:t>Planning</a:t>
            </a:r>
            <a:r>
              <a:rPr lang="en-US" sz="4000" b="1" dirty="0">
                <a:solidFill>
                  <a:srgbClr val="FFFFFF"/>
                </a:solidFill>
                <a:ea typeface="+mj-lt"/>
                <a:cs typeface="+mj-lt"/>
              </a:rPr>
              <a:t> </a:t>
            </a:r>
            <a:r>
              <a:rPr lang="en-US" sz="4000" b="1" dirty="0">
                <a:ea typeface="+mj-lt"/>
                <a:cs typeface="+mj-lt"/>
              </a:rPr>
              <a:t>Team-Building Activities</a:t>
            </a:r>
            <a:endParaRPr lang="en-US" sz="4000" dirty="0"/>
          </a:p>
        </p:txBody>
      </p:sp>
      <p:graphicFrame>
        <p:nvGraphicFramePr>
          <p:cNvPr id="5" name="Content Placeholder 2">
            <a:extLst>
              <a:ext uri="{FF2B5EF4-FFF2-40B4-BE49-F238E27FC236}">
                <a16:creationId xmlns:a16="http://schemas.microsoft.com/office/drawing/2014/main" id="{C828BD81-01B0-2794-0E9B-8DA503A7B7D4}"/>
              </a:ext>
            </a:extLst>
          </p:cNvPr>
          <p:cNvGraphicFramePr>
            <a:graphicFrameLocks noGrp="1"/>
          </p:cNvGraphicFramePr>
          <p:nvPr>
            <p:ph idx="1"/>
            <p:extLst>
              <p:ext uri="{D42A27DB-BD31-4B8C-83A1-F6EECF244321}">
                <p14:modId xmlns:p14="http://schemas.microsoft.com/office/powerpoint/2010/main" val="2070903797"/>
              </p:ext>
            </p:extLst>
          </p:nvPr>
        </p:nvGraphicFramePr>
        <p:xfrm>
          <a:off x="644056" y="1411941"/>
          <a:ext cx="11431403" cy="5674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713D18FC-B107-4DFA-A512-9747B958D14A}"/>
              </a:ext>
            </a:extLst>
          </p:cNvPr>
          <p:cNvPicPr>
            <a:picLocks noChangeAspect="1"/>
          </p:cNvPicPr>
          <p:nvPr/>
        </p:nvPicPr>
        <p:blipFill>
          <a:blip r:embed="rId7"/>
          <a:stretch>
            <a:fillRect/>
          </a:stretch>
        </p:blipFill>
        <p:spPr>
          <a:xfrm>
            <a:off x="6992471" y="2391346"/>
            <a:ext cx="3962400" cy="2075307"/>
          </a:xfrm>
          <a:prstGeom prst="rect">
            <a:avLst/>
          </a:prstGeom>
        </p:spPr>
      </p:pic>
      <p:pic>
        <p:nvPicPr>
          <p:cNvPr id="10" name="Picture 9">
            <a:extLst>
              <a:ext uri="{FF2B5EF4-FFF2-40B4-BE49-F238E27FC236}">
                <a16:creationId xmlns:a16="http://schemas.microsoft.com/office/drawing/2014/main" id="{0050A283-DC17-4AF8-A40A-0FF9C8B87497}"/>
              </a:ext>
            </a:extLst>
          </p:cNvPr>
          <p:cNvPicPr>
            <a:picLocks noChangeAspect="1"/>
          </p:cNvPicPr>
          <p:nvPr/>
        </p:nvPicPr>
        <p:blipFill>
          <a:blip r:embed="rId8"/>
          <a:stretch>
            <a:fillRect/>
          </a:stretch>
        </p:blipFill>
        <p:spPr>
          <a:xfrm>
            <a:off x="1586753" y="2282657"/>
            <a:ext cx="4178022" cy="2077034"/>
          </a:xfrm>
          <a:prstGeom prst="rect">
            <a:avLst/>
          </a:prstGeom>
        </p:spPr>
      </p:pic>
    </p:spTree>
    <p:extLst>
      <p:ext uri="{BB962C8B-B14F-4D97-AF65-F5344CB8AC3E}">
        <p14:creationId xmlns:p14="http://schemas.microsoft.com/office/powerpoint/2010/main" val="768854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5080-F5B7-56CC-1964-3661E3C46BCA}"/>
              </a:ext>
            </a:extLst>
          </p:cNvPr>
          <p:cNvSpPr>
            <a:spLocks noGrp="1"/>
          </p:cNvSpPr>
          <p:nvPr>
            <p:ph type="title"/>
          </p:nvPr>
        </p:nvSpPr>
        <p:spPr>
          <a:xfrm>
            <a:off x="640080" y="325369"/>
            <a:ext cx="4368602" cy="1956841"/>
          </a:xfrm>
        </p:spPr>
        <p:txBody>
          <a:bodyPr anchor="b">
            <a:normAutofit fontScale="90000"/>
          </a:bodyPr>
          <a:lstStyle/>
          <a:p>
            <a:r>
              <a:rPr lang="en-US" sz="4600" b="1" dirty="0">
                <a:ea typeface="+mj-lt"/>
                <a:cs typeface="+mj-lt"/>
              </a:rPr>
              <a:t>Executing Team Building Activities</a:t>
            </a:r>
            <a:endParaRPr lang="en-US" sz="4600" dirty="0"/>
          </a:p>
        </p:txBody>
      </p:sp>
      <p:sp>
        <p:nvSpPr>
          <p:cNvPr id="33" name="Content Placeholder 2">
            <a:extLst>
              <a:ext uri="{FF2B5EF4-FFF2-40B4-BE49-F238E27FC236}">
                <a16:creationId xmlns:a16="http://schemas.microsoft.com/office/drawing/2014/main" id="{053919AF-A21B-6437-8D46-3D6E71FBD620}"/>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dirty="0">
                <a:ea typeface="+mn-lt"/>
                <a:cs typeface="+mn-lt"/>
              </a:rPr>
              <a:t>Read ministering Needs Assessment</a:t>
            </a:r>
          </a:p>
          <a:p>
            <a:r>
              <a:rPr lang="en-US" sz="2200" dirty="0">
                <a:ea typeface="+mn-lt"/>
                <a:cs typeface="+mn-lt"/>
              </a:rPr>
              <a:t>Focusing on Specific Targeted Areas</a:t>
            </a:r>
            <a:endParaRPr lang="en-US" sz="2200" dirty="0"/>
          </a:p>
          <a:p>
            <a:r>
              <a:rPr lang="en-US" sz="2200" dirty="0">
                <a:ea typeface="+mn-lt"/>
                <a:cs typeface="+mn-lt"/>
              </a:rPr>
              <a:t>Adjusting Activities Based on Evaluation Results</a:t>
            </a:r>
            <a:endParaRPr lang="en-US" sz="2200" dirty="0"/>
          </a:p>
          <a:p>
            <a:endParaRPr lang="en-US" sz="2200" dirty="0">
              <a:ea typeface="Calibri"/>
              <a:cs typeface="Calibri"/>
            </a:endParaRPr>
          </a:p>
          <a:p>
            <a:endParaRPr lang="en-US" sz="2200" dirty="0">
              <a:ea typeface="Calibri"/>
              <a:cs typeface="Calibri"/>
            </a:endParaRPr>
          </a:p>
        </p:txBody>
      </p:sp>
      <p:pic>
        <p:nvPicPr>
          <p:cNvPr id="4" name="Picture 3">
            <a:extLst>
              <a:ext uri="{FF2B5EF4-FFF2-40B4-BE49-F238E27FC236}">
                <a16:creationId xmlns:a16="http://schemas.microsoft.com/office/drawing/2014/main" id="{ACE574B0-B2F9-4DF0-BC61-E503BC3356C1}"/>
              </a:ext>
            </a:extLst>
          </p:cNvPr>
          <p:cNvPicPr>
            <a:picLocks noChangeAspect="1"/>
          </p:cNvPicPr>
          <p:nvPr/>
        </p:nvPicPr>
        <p:blipFill>
          <a:blip r:embed="rId2"/>
          <a:stretch>
            <a:fillRect/>
          </a:stretch>
        </p:blipFill>
        <p:spPr>
          <a:xfrm>
            <a:off x="5179506" y="2282210"/>
            <a:ext cx="6869060" cy="3320668"/>
          </a:xfrm>
          <a:prstGeom prst="rect">
            <a:avLst/>
          </a:prstGeom>
        </p:spPr>
      </p:pic>
    </p:spTree>
    <p:extLst>
      <p:ext uri="{BB962C8B-B14F-4D97-AF65-F5344CB8AC3E}">
        <p14:creationId xmlns:p14="http://schemas.microsoft.com/office/powerpoint/2010/main" val="2065205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8055-5205-9C27-417B-0D36D0370C89}"/>
              </a:ext>
            </a:extLst>
          </p:cNvPr>
          <p:cNvSpPr>
            <a:spLocks noGrp="1"/>
          </p:cNvSpPr>
          <p:nvPr>
            <p:ph type="title"/>
          </p:nvPr>
        </p:nvSpPr>
        <p:spPr>
          <a:xfrm>
            <a:off x="841248" y="256032"/>
            <a:ext cx="10506456" cy="1014984"/>
          </a:xfrm>
        </p:spPr>
        <p:txBody>
          <a:bodyPr anchor="b">
            <a:normAutofit/>
          </a:bodyPr>
          <a:lstStyle/>
          <a:p>
            <a:r>
              <a:rPr lang="en-US" b="1" dirty="0">
                <a:ea typeface="+mj-lt"/>
                <a:cs typeface="+mj-lt"/>
              </a:rPr>
              <a:t>Evaluating Team-Building Activities</a:t>
            </a:r>
            <a:endParaRPr lang="en-US" dirty="0"/>
          </a:p>
        </p:txBody>
      </p:sp>
      <p:graphicFrame>
        <p:nvGraphicFramePr>
          <p:cNvPr id="5" name="Content Placeholder 2">
            <a:extLst>
              <a:ext uri="{FF2B5EF4-FFF2-40B4-BE49-F238E27FC236}">
                <a16:creationId xmlns:a16="http://schemas.microsoft.com/office/drawing/2014/main" id="{98C45DB6-388B-057D-D719-A7C608A18CB0}"/>
              </a:ext>
            </a:extLst>
          </p:cNvPr>
          <p:cNvGraphicFramePr>
            <a:graphicFrameLocks noGrp="1"/>
          </p:cNvGraphicFramePr>
          <p:nvPr>
            <p:ph idx="1"/>
            <p:extLst>
              <p:ext uri="{D42A27DB-BD31-4B8C-83A1-F6EECF244321}">
                <p14:modId xmlns:p14="http://schemas.microsoft.com/office/powerpoint/2010/main" val="152653572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2862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868C-F89E-5F3F-A25D-5A03A818F8FF}"/>
              </a:ext>
            </a:extLst>
          </p:cNvPr>
          <p:cNvSpPr>
            <a:spLocks noGrp="1"/>
          </p:cNvSpPr>
          <p:nvPr>
            <p:ph type="title"/>
          </p:nvPr>
        </p:nvSpPr>
        <p:spPr>
          <a:xfrm>
            <a:off x="1028700" y="1967266"/>
            <a:ext cx="2857500" cy="2618181"/>
          </a:xfrm>
          <a:noFill/>
        </p:spPr>
        <p:txBody>
          <a:bodyPr vert="horz" lIns="91440" tIns="45720" rIns="91440" bIns="45720" rtlCol="0" anchor="ctr">
            <a:normAutofit/>
          </a:bodyPr>
          <a:lstStyle/>
          <a:p>
            <a:pPr algn="ctr"/>
            <a:r>
              <a:rPr lang="en-US" sz="3600" b="1" kern="1200" dirty="0">
                <a:latin typeface="+mj-lt"/>
                <a:ea typeface="+mj-ea"/>
                <a:cs typeface="+mj-cs"/>
              </a:rPr>
              <a:t>Character</a:t>
            </a:r>
            <a:r>
              <a:rPr lang="en-US" sz="3600" b="1" kern="1200" dirty="0">
                <a:solidFill>
                  <a:srgbClr val="FFFFFF"/>
                </a:solidFill>
                <a:latin typeface="+mj-lt"/>
                <a:ea typeface="+mj-ea"/>
                <a:cs typeface="+mj-cs"/>
              </a:rPr>
              <a:t> </a:t>
            </a:r>
            <a:r>
              <a:rPr lang="en-US" sz="3600" b="1" kern="1200" dirty="0">
                <a:latin typeface="+mj-lt"/>
                <a:ea typeface="+mj-ea"/>
                <a:cs typeface="+mj-cs"/>
              </a:rPr>
              <a:t>Traits and</a:t>
            </a:r>
            <a:br>
              <a:rPr lang="en-US" sz="3600" b="1" kern="1200" dirty="0">
                <a:latin typeface="+mj-lt"/>
                <a:ea typeface="+mj-ea"/>
                <a:cs typeface="+mj-cs"/>
              </a:rPr>
            </a:br>
            <a:r>
              <a:rPr lang="en-US" sz="3600" b="1" kern="1200" dirty="0">
                <a:latin typeface="+mj-lt"/>
                <a:ea typeface="+mj-ea"/>
                <a:cs typeface="+mj-cs"/>
              </a:rPr>
              <a:t> Teamwork</a:t>
            </a:r>
            <a:endParaRPr lang="en-US" sz="3600" kern="1200" dirty="0">
              <a:latin typeface="+mj-lt"/>
              <a:ea typeface="+mj-ea"/>
              <a:cs typeface="+mj-cs"/>
            </a:endParaRPr>
          </a:p>
          <a:p>
            <a:pPr algn="ctr"/>
            <a:endParaRPr lang="en-US" sz="3600" kern="1200" dirty="0">
              <a:solidFill>
                <a:srgbClr val="FFFFFF"/>
              </a:solidFill>
              <a:latin typeface="+mj-lt"/>
              <a:ea typeface="+mj-ea"/>
              <a:cs typeface="+mj-cs"/>
            </a:endParaRPr>
          </a:p>
        </p:txBody>
      </p:sp>
      <p:pic>
        <p:nvPicPr>
          <p:cNvPr id="4" name="Content Placeholder 3" descr="A group of people holding gears&#10;&#10;Description automatically generated">
            <a:extLst>
              <a:ext uri="{FF2B5EF4-FFF2-40B4-BE49-F238E27FC236}">
                <a16:creationId xmlns:a16="http://schemas.microsoft.com/office/drawing/2014/main" id="{D4E9DF3D-17AC-2F59-EB00-8DB2EABBF974}"/>
              </a:ext>
            </a:extLst>
          </p:cNvPr>
          <p:cNvPicPr>
            <a:picLocks noGrp="1" noChangeAspect="1"/>
          </p:cNvPicPr>
          <p:nvPr>
            <p:ph idx="1"/>
          </p:nvPr>
        </p:nvPicPr>
        <p:blipFill>
          <a:blip r:embed="rId2"/>
          <a:stretch>
            <a:fillRect/>
          </a:stretch>
        </p:blipFill>
        <p:spPr>
          <a:xfrm>
            <a:off x="4777316" y="1393625"/>
            <a:ext cx="6780700" cy="4068420"/>
          </a:xfrm>
          <a:prstGeom prst="rect">
            <a:avLst/>
          </a:prstGeom>
        </p:spPr>
      </p:pic>
    </p:spTree>
    <p:extLst>
      <p:ext uri="{BB962C8B-B14F-4D97-AF65-F5344CB8AC3E}">
        <p14:creationId xmlns:p14="http://schemas.microsoft.com/office/powerpoint/2010/main" val="2590946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22A7-9F23-E4E8-9BA0-3FC999361E26}"/>
              </a:ext>
            </a:extLst>
          </p:cNvPr>
          <p:cNvSpPr>
            <a:spLocks noGrp="1"/>
          </p:cNvSpPr>
          <p:nvPr>
            <p:ph type="title"/>
          </p:nvPr>
        </p:nvSpPr>
        <p:spPr>
          <a:xfrm>
            <a:off x="841248" y="548640"/>
            <a:ext cx="3600860" cy="5431536"/>
          </a:xfrm>
        </p:spPr>
        <p:txBody>
          <a:bodyPr>
            <a:normAutofit/>
          </a:bodyPr>
          <a:lstStyle/>
          <a:p>
            <a:r>
              <a:rPr lang="en-US" sz="4600" b="1" dirty="0">
                <a:ea typeface="Calibri Light"/>
                <a:cs typeface="Calibri Light"/>
              </a:rPr>
              <a:t>Character Traits and </a:t>
            </a:r>
            <a:br>
              <a:rPr lang="en-US" sz="4600" b="1" dirty="0">
                <a:ea typeface="Calibri Light"/>
                <a:cs typeface="Calibri Light"/>
              </a:rPr>
            </a:br>
            <a:r>
              <a:rPr lang="en-US" sz="4600" b="1" dirty="0">
                <a:ea typeface="Calibri Light"/>
                <a:cs typeface="Calibri Light"/>
              </a:rPr>
              <a:t>Teamwork</a:t>
            </a:r>
            <a:endParaRPr lang="en-US" sz="4600" dirty="0">
              <a:ea typeface="Calibri Light"/>
              <a:cs typeface="Calibri Light"/>
            </a:endParaRPr>
          </a:p>
          <a:p>
            <a:endParaRPr lang="en-US" sz="4600" dirty="0">
              <a:ea typeface="Calibri Light"/>
              <a:cs typeface="Calibri Light"/>
            </a:endParaRPr>
          </a:p>
        </p:txBody>
      </p:sp>
      <p:graphicFrame>
        <p:nvGraphicFramePr>
          <p:cNvPr id="14" name="Content Placeholder 2">
            <a:extLst>
              <a:ext uri="{FF2B5EF4-FFF2-40B4-BE49-F238E27FC236}">
                <a16:creationId xmlns:a16="http://schemas.microsoft.com/office/drawing/2014/main" id="{CBCA3F2B-AE13-E313-4CD6-DF61DBDD7BF0}"/>
              </a:ext>
            </a:extLst>
          </p:cNvPr>
          <p:cNvGraphicFramePr>
            <a:graphicFrameLocks noGrp="1"/>
          </p:cNvGraphicFramePr>
          <p:nvPr>
            <p:ph idx="1"/>
          </p:nvPr>
        </p:nvGraphicFramePr>
        <p:xfrm>
          <a:off x="5126418" y="552091"/>
          <a:ext cx="6224335" cy="5431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4164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77" y="0"/>
            <a:ext cx="4970822" cy="2667485"/>
          </a:xfrm>
        </p:spPr>
        <p:txBody>
          <a:bodyPr>
            <a:normAutofit/>
          </a:bodyPr>
          <a:lstStyle/>
          <a:p>
            <a:r>
              <a:rPr lang="en-US" sz="3600" b="1" dirty="0">
                <a:solidFill>
                  <a:srgbClr val="312F2B"/>
                </a:solidFill>
                <a:latin typeface="Avenir Next LT Pro (Body)"/>
                <a:ea typeface="Gelasio" pitchFamily="34" charset="-122"/>
                <a:cs typeface="Gelasio" pitchFamily="34" charset="-120"/>
              </a:rPr>
              <a:t>Teams are Coached – Not Bossed</a:t>
            </a:r>
            <a:r>
              <a:rPr lang="en-US" sz="3600" b="1" dirty="0">
                <a:latin typeface="Avenir Next LT Pro (Body)"/>
              </a:rPr>
              <a:t/>
            </a:r>
            <a:br>
              <a:rPr lang="en-US" sz="3600" b="1" dirty="0">
                <a:latin typeface="Avenir Next LT Pro (Body)"/>
              </a:rPr>
            </a:br>
            <a:endParaRPr lang="en-US" b="1" dirty="0">
              <a:latin typeface="Avenir Next LT Pro (Body)"/>
            </a:endParaRPr>
          </a:p>
        </p:txBody>
      </p:sp>
      <p:sp>
        <p:nvSpPr>
          <p:cNvPr id="4" name="Text Placeholder 3"/>
          <p:cNvSpPr>
            <a:spLocks noGrp="1"/>
          </p:cNvSpPr>
          <p:nvPr>
            <p:ph type="body" sz="half" idx="2"/>
          </p:nvPr>
        </p:nvSpPr>
        <p:spPr>
          <a:xfrm>
            <a:off x="631900" y="2764442"/>
            <a:ext cx="4970822" cy="2546280"/>
          </a:xfrm>
        </p:spPr>
        <p:txBody>
          <a:bodyPr>
            <a:noAutofit/>
          </a:bodyPr>
          <a:lstStyle/>
          <a:p>
            <a:pPr marL="457200" indent="-457200" algn="just">
              <a:lnSpc>
                <a:spcPts val="2799"/>
              </a:lnSpc>
              <a:buFont typeface="Arial" panose="020B0604020202020204" pitchFamily="34" charset="0"/>
              <a:buChar char="•"/>
            </a:pPr>
            <a:r>
              <a:rPr lang="en-US" b="0" i="0" dirty="0">
                <a:effectLst/>
                <a:latin typeface="Avenir Next LT Pro (Body)"/>
                <a:cs typeface="Times New Roman" panose="02020603050405020304" pitchFamily="18" charset="0"/>
              </a:rPr>
              <a:t>Working together as a team means helping and guiding each other instead of just </a:t>
            </a:r>
            <a:r>
              <a:rPr lang="en-US" dirty="0">
                <a:latin typeface="Avenir Next LT Pro (Body)"/>
                <a:cs typeface="Times New Roman" panose="02020603050405020304" pitchFamily="18" charset="0"/>
              </a:rPr>
              <a:t>giving orders.</a:t>
            </a:r>
          </a:p>
          <a:p>
            <a:pPr marL="457200" indent="-457200" algn="just">
              <a:lnSpc>
                <a:spcPts val="2799"/>
              </a:lnSpc>
              <a:buFont typeface="Arial" panose="020B0604020202020204" pitchFamily="34" charset="0"/>
              <a:buChar char="•"/>
            </a:pPr>
            <a:r>
              <a:rPr lang="en-US" dirty="0">
                <a:latin typeface="Avenir Next LT Pro (Body)"/>
                <a:cs typeface="Times New Roman" panose="02020603050405020304" pitchFamily="18" charset="0"/>
              </a:rPr>
              <a:t>Good leaders support their team member’s growth, encourage everyone to be respectful, and appreciate differences. By doing this, everyone can perform at their best all the time. </a:t>
            </a:r>
          </a:p>
        </p:txBody>
      </p:sp>
      <p:pic>
        <p:nvPicPr>
          <p:cNvPr id="8" name="Image 1" descr="preencoded.png">
            <a:extLst>
              <a:ext uri="{FF2B5EF4-FFF2-40B4-BE49-F238E27FC236}">
                <a16:creationId xmlns:a16="http://schemas.microsoft.com/office/drawing/2014/main" id="{223F50D0-3C92-B479-1F70-3FF550D8DA5C}"/>
              </a:ext>
            </a:extLst>
          </p:cNvPr>
          <p:cNvPicPr>
            <a:picLocks noChangeAspect="1"/>
          </p:cNvPicPr>
          <p:nvPr/>
        </p:nvPicPr>
        <p:blipFill>
          <a:blip r:embed="rId2"/>
          <a:stretch>
            <a:fillRect/>
          </a:stretch>
        </p:blipFill>
        <p:spPr>
          <a:xfrm>
            <a:off x="7641279" y="0"/>
            <a:ext cx="4550721" cy="6858000"/>
          </a:xfrm>
          <a:prstGeom prst="rect">
            <a:avLst/>
          </a:prstGeom>
        </p:spPr>
      </p:pic>
    </p:spTree>
    <p:extLst>
      <p:ext uri="{BB962C8B-B14F-4D97-AF65-F5344CB8AC3E}">
        <p14:creationId xmlns:p14="http://schemas.microsoft.com/office/powerpoint/2010/main" val="161043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9" y="294560"/>
            <a:ext cx="4970822" cy="1700145"/>
          </a:xfrm>
        </p:spPr>
        <p:txBody>
          <a:bodyPr/>
          <a:lstStyle/>
          <a:p>
            <a:pPr marL="0" indent="0">
              <a:lnSpc>
                <a:spcPts val="5468"/>
              </a:lnSpc>
              <a:buNone/>
            </a:pPr>
            <a:r>
              <a:rPr lang="en-US" sz="3600" b="1" dirty="0">
                <a:solidFill>
                  <a:srgbClr val="312F2B"/>
                </a:solidFill>
                <a:latin typeface="Avenir Next LT Pro (Body)"/>
                <a:ea typeface="Gelasio" pitchFamily="34" charset="-122"/>
                <a:cs typeface="Gelasio" pitchFamily="34" charset="-120"/>
              </a:rPr>
              <a:t>Team Development and Team Building</a:t>
            </a:r>
            <a:endParaRPr lang="en-US" sz="3600" b="1" dirty="0">
              <a:latin typeface="Avenir Next LT Pro (Body)"/>
            </a:endParaRPr>
          </a:p>
        </p:txBody>
      </p:sp>
      <p:sp>
        <p:nvSpPr>
          <p:cNvPr id="4" name="Text Placeholder 3"/>
          <p:cNvSpPr>
            <a:spLocks noGrp="1"/>
          </p:cNvSpPr>
          <p:nvPr>
            <p:ph type="body" sz="half" idx="2"/>
          </p:nvPr>
        </p:nvSpPr>
        <p:spPr>
          <a:xfrm>
            <a:off x="612649" y="2326220"/>
            <a:ext cx="4970822" cy="1056787"/>
          </a:xfrm>
        </p:spPr>
        <p:txBody>
          <a:bodyPr>
            <a:noAutofit/>
          </a:bodyPr>
          <a:lstStyle/>
          <a:p>
            <a:pPr marL="342900" indent="-342900" algn="just">
              <a:lnSpc>
                <a:spcPts val="2799"/>
              </a:lnSpc>
              <a:buFont typeface="Wingdings" panose="05000000000000000000" pitchFamily="2" charset="2"/>
              <a:buChar char="Ø"/>
            </a:pPr>
            <a:r>
              <a:rPr lang="en-US" dirty="0">
                <a:solidFill>
                  <a:srgbClr val="272525"/>
                </a:solidFill>
                <a:latin typeface="Avenir Next LT Pro (Body)"/>
                <a:ea typeface="Lato" pitchFamily="34" charset="-122"/>
                <a:cs typeface="Times New Roman" panose="02020603050405020304" pitchFamily="18" charset="0"/>
              </a:rPr>
              <a:t>Team leaders should help everyone develop their skills and encourage teamwork all the time. This constant effort helps the team work well together and be successful.</a:t>
            </a:r>
          </a:p>
        </p:txBody>
      </p:sp>
      <p:pic>
        <p:nvPicPr>
          <p:cNvPr id="7" name="Picture 6">
            <a:extLst>
              <a:ext uri="{FF2B5EF4-FFF2-40B4-BE49-F238E27FC236}">
                <a16:creationId xmlns:a16="http://schemas.microsoft.com/office/drawing/2014/main" id="{894B37AD-E4EE-AE95-F343-6249EC075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889" y="388060"/>
            <a:ext cx="5688462" cy="5688462"/>
          </a:xfrm>
          <a:prstGeom prst="rect">
            <a:avLst/>
          </a:prstGeom>
        </p:spPr>
      </p:pic>
      <p:sp>
        <p:nvSpPr>
          <p:cNvPr id="8" name="TextBox 7">
            <a:extLst>
              <a:ext uri="{FF2B5EF4-FFF2-40B4-BE49-F238E27FC236}">
                <a16:creationId xmlns:a16="http://schemas.microsoft.com/office/drawing/2014/main" id="{362A381E-5789-389A-215E-E85B3505BCE5}"/>
              </a:ext>
            </a:extLst>
          </p:cNvPr>
          <p:cNvSpPr txBox="1"/>
          <p:nvPr/>
        </p:nvSpPr>
        <p:spPr>
          <a:xfrm>
            <a:off x="612649" y="4283242"/>
            <a:ext cx="4746073" cy="2164695"/>
          </a:xfrm>
          <a:prstGeom prst="rect">
            <a:avLst/>
          </a:prstGeom>
          <a:noFill/>
        </p:spPr>
        <p:txBody>
          <a:bodyPr wrap="square" rtlCol="0">
            <a:spAutoFit/>
          </a:bodyPr>
          <a:lstStyle/>
          <a:p>
            <a:pPr algn="just">
              <a:lnSpc>
                <a:spcPts val="2799"/>
              </a:lnSpc>
            </a:pPr>
            <a:r>
              <a:rPr lang="en-IN" sz="2800" b="1" i="0" dirty="0">
                <a:effectLst/>
                <a:latin typeface="Avenir Next LT Pro (Body)"/>
              </a:rPr>
              <a:t>Mentoring</a:t>
            </a:r>
            <a:endParaRPr lang="en-IN" sz="2800" b="1" dirty="0">
              <a:latin typeface="Avenir Next LT Pro (Body)"/>
            </a:endParaRPr>
          </a:p>
          <a:p>
            <a:pPr marL="342900" indent="-342900" algn="just">
              <a:lnSpc>
                <a:spcPts val="2799"/>
              </a:lnSpc>
              <a:buFont typeface="Wingdings" panose="05000000000000000000" pitchFamily="2" charset="2"/>
              <a:buChar char="Ø"/>
            </a:pPr>
            <a:r>
              <a:rPr lang="en-US" sz="1800" dirty="0">
                <a:latin typeface="Avenir Next LT Pro (Body)"/>
                <a:cs typeface="Times New Roman" panose="02020603050405020304" pitchFamily="18" charset="0"/>
              </a:rPr>
              <a:t>Just like sports teams practice a lot to improve individual and team skills, work teams should also focus on getting better together.</a:t>
            </a:r>
          </a:p>
          <a:p>
            <a:endParaRPr lang="en-IN" dirty="0"/>
          </a:p>
        </p:txBody>
      </p:sp>
    </p:spTree>
    <p:extLst>
      <p:ext uri="{BB962C8B-B14F-4D97-AF65-F5344CB8AC3E}">
        <p14:creationId xmlns:p14="http://schemas.microsoft.com/office/powerpoint/2010/main" val="174446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oe Biden says raised human rights, press freedom issues with PM Modi;  Congress reacts">
            <a:extLst>
              <a:ext uri="{FF2B5EF4-FFF2-40B4-BE49-F238E27FC236}">
                <a16:creationId xmlns:a16="http://schemas.microsoft.com/office/drawing/2014/main" id="{D5A241BF-F983-A36E-318D-74EC81704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23" t="-82" r="-1515" b="82"/>
          <a:stretch/>
        </p:blipFill>
        <p:spPr bwMode="auto">
          <a:xfrm>
            <a:off x="-102583" y="321616"/>
            <a:ext cx="5173262" cy="3251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llustration of shake hands on transparent background 15309566 PNG">
            <a:extLst>
              <a:ext uri="{FF2B5EF4-FFF2-40B4-BE49-F238E27FC236}">
                <a16:creationId xmlns:a16="http://schemas.microsoft.com/office/drawing/2014/main" id="{FB5D6A13-84BE-7DD2-ABE1-56FC98CE9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92" y="3777784"/>
            <a:ext cx="4212967" cy="29251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C93699-06E5-93BE-22E3-15362AA87D6A}"/>
              </a:ext>
            </a:extLst>
          </p:cNvPr>
          <p:cNvSpPr txBox="1"/>
          <p:nvPr/>
        </p:nvSpPr>
        <p:spPr>
          <a:xfrm>
            <a:off x="5157306" y="321616"/>
            <a:ext cx="6150542" cy="4365554"/>
          </a:xfrm>
          <a:prstGeom prst="rect">
            <a:avLst/>
          </a:prstGeom>
          <a:noFill/>
        </p:spPr>
        <p:txBody>
          <a:bodyPr wrap="square">
            <a:spAutoFit/>
          </a:bodyPr>
          <a:lstStyle/>
          <a:p>
            <a:pPr algn="just">
              <a:lnSpc>
                <a:spcPts val="2799"/>
              </a:lnSpc>
            </a:pPr>
            <a:r>
              <a:rPr lang="en-US" sz="2400" b="1" dirty="0">
                <a:solidFill>
                  <a:srgbClr val="312F2B"/>
                </a:solidFill>
                <a:latin typeface="Avenir Next LT Pro (Body)"/>
                <a:ea typeface="Gelasio" pitchFamily="34" charset="-122"/>
                <a:cs typeface="Times New Roman" panose="02020603050405020304" pitchFamily="18" charset="0"/>
              </a:rPr>
              <a:t>Mutual Respect</a:t>
            </a:r>
            <a:endParaRPr lang="en-US" sz="2400" b="1" dirty="0">
              <a:latin typeface="Avenir Next LT Pro (Body)"/>
              <a:cs typeface="Times New Roman" panose="02020603050405020304" pitchFamily="18" charset="0"/>
            </a:endParaRPr>
          </a:p>
          <a:p>
            <a:pPr marL="285750" indent="-285750" algn="just">
              <a:lnSpc>
                <a:spcPts val="2799"/>
              </a:lnSpc>
              <a:buFont typeface="Wingdings" panose="05000000000000000000" pitchFamily="2" charset="2"/>
              <a:buChar char="Ø"/>
            </a:pPr>
            <a:endParaRPr lang="en-US" sz="1800" dirty="0">
              <a:latin typeface="Avenir Next LT Pro (Body)"/>
              <a:cs typeface="Times New Roman" panose="02020603050405020304" pitchFamily="18" charset="0"/>
            </a:endParaRPr>
          </a:p>
          <a:p>
            <a:pPr marL="285750" indent="-285750" algn="just">
              <a:lnSpc>
                <a:spcPts val="2799"/>
              </a:lnSpc>
              <a:buFont typeface="Wingdings" panose="05000000000000000000" pitchFamily="2" charset="2"/>
              <a:buChar char="Ø"/>
            </a:pPr>
            <a:r>
              <a:rPr lang="en-US" sz="1800" dirty="0">
                <a:latin typeface="Avenir Next LT Pro (Body)"/>
                <a:cs typeface="Times New Roman" panose="02020603050405020304" pitchFamily="18" charset="0"/>
              </a:rPr>
              <a:t>It's really important for team members and their coach to respect each other. </a:t>
            </a:r>
          </a:p>
          <a:p>
            <a:pPr algn="just">
              <a:lnSpc>
                <a:spcPts val="2799"/>
              </a:lnSpc>
            </a:pPr>
            <a:endParaRPr lang="en-US" sz="1800" dirty="0">
              <a:latin typeface="Avenir Next LT Pro (Body)"/>
              <a:cs typeface="Times New Roman" panose="02020603050405020304" pitchFamily="18" charset="0"/>
            </a:endParaRPr>
          </a:p>
          <a:p>
            <a:pPr marL="285750" indent="-285750" algn="just">
              <a:lnSpc>
                <a:spcPts val="2799"/>
              </a:lnSpc>
              <a:buFont typeface="Wingdings" panose="05000000000000000000" pitchFamily="2" charset="2"/>
              <a:buChar char="Ø"/>
            </a:pPr>
            <a:r>
              <a:rPr lang="en-US" sz="1800" dirty="0">
                <a:latin typeface="Avenir Next LT Pro (Body)"/>
                <a:cs typeface="Times New Roman" panose="02020603050405020304" pitchFamily="18" charset="0"/>
              </a:rPr>
              <a:t>This respect comes from understanding and being professional, and it's more important than simply liking each other. </a:t>
            </a:r>
          </a:p>
          <a:p>
            <a:pPr marL="285750" indent="-285750" algn="just">
              <a:lnSpc>
                <a:spcPts val="2799"/>
              </a:lnSpc>
              <a:buFont typeface="Wingdings" panose="05000000000000000000" pitchFamily="2" charset="2"/>
              <a:buChar char="Ø"/>
            </a:pPr>
            <a:endParaRPr lang="en-US" sz="1800" dirty="0">
              <a:latin typeface="Avenir Next LT Pro (Body)"/>
              <a:cs typeface="Times New Roman" panose="02020603050405020304" pitchFamily="18" charset="0"/>
            </a:endParaRPr>
          </a:p>
          <a:p>
            <a:pPr marL="285750" indent="-285750" algn="just">
              <a:lnSpc>
                <a:spcPts val="2799"/>
              </a:lnSpc>
              <a:buFont typeface="Wingdings" panose="05000000000000000000" pitchFamily="2" charset="2"/>
              <a:buChar char="Ø"/>
            </a:pPr>
            <a:r>
              <a:rPr lang="en-US" sz="1800" dirty="0">
                <a:latin typeface="Avenir Next LT Pro (Body)"/>
                <a:cs typeface="Times New Roman" panose="02020603050405020304" pitchFamily="18" charset="0"/>
              </a:rPr>
              <a:t>When everyone on the team treats each other with respect, the team can work together better and achieve more.</a:t>
            </a:r>
          </a:p>
        </p:txBody>
      </p:sp>
      <p:sp>
        <p:nvSpPr>
          <p:cNvPr id="11" name="TextBox 10">
            <a:extLst>
              <a:ext uri="{FF2B5EF4-FFF2-40B4-BE49-F238E27FC236}">
                <a16:creationId xmlns:a16="http://schemas.microsoft.com/office/drawing/2014/main" id="{6B6D3563-B8F6-219A-D1E0-98E1AAAED178}"/>
              </a:ext>
            </a:extLst>
          </p:cNvPr>
          <p:cNvSpPr txBox="1"/>
          <p:nvPr/>
        </p:nvSpPr>
        <p:spPr>
          <a:xfrm>
            <a:off x="6462397" y="4637461"/>
            <a:ext cx="7430946" cy="1477328"/>
          </a:xfrm>
          <a:prstGeom prst="rect">
            <a:avLst/>
          </a:prstGeom>
          <a:noFill/>
        </p:spPr>
        <p:txBody>
          <a:bodyPr wrap="square">
            <a:spAutoFit/>
          </a:bodyPr>
          <a:lstStyle/>
          <a:p>
            <a:pPr marL="285750" indent="-285750">
              <a:buFont typeface="Arial" panose="020B0604020202020204" pitchFamily="34" charset="0"/>
              <a:buChar char="•"/>
            </a:pPr>
            <a:r>
              <a:rPr lang="en-IN" b="0" i="0" dirty="0">
                <a:effectLst/>
                <a:latin typeface="Avenir Next LT Pro (Body)"/>
              </a:rPr>
              <a:t>Trust made tangible.</a:t>
            </a:r>
          </a:p>
          <a:p>
            <a:pPr marL="285750" indent="-285750">
              <a:buFont typeface="Arial" panose="020B0604020202020204" pitchFamily="34" charset="0"/>
              <a:buChar char="•"/>
            </a:pPr>
            <a:r>
              <a:rPr lang="en-US" b="0" i="0" dirty="0">
                <a:effectLst/>
                <a:latin typeface="Avenir Next LT Pro (Body)"/>
              </a:rPr>
              <a:t>Appreciation of people as assets.</a:t>
            </a:r>
          </a:p>
          <a:p>
            <a:pPr marL="285750" indent="-285750">
              <a:buFont typeface="Arial" panose="020B0604020202020204" pitchFamily="34" charset="0"/>
              <a:buChar char="•"/>
            </a:pPr>
            <a:r>
              <a:rPr lang="en-US" b="0" i="0" dirty="0">
                <a:effectLst/>
                <a:latin typeface="Avenir Next LT Pro (Body)"/>
              </a:rPr>
              <a:t>Communication that is clear and candid.</a:t>
            </a:r>
          </a:p>
          <a:p>
            <a:pPr marL="285750" indent="-285750">
              <a:buFont typeface="Arial" panose="020B0604020202020204" pitchFamily="34" charset="0"/>
              <a:buChar char="•"/>
            </a:pPr>
            <a:r>
              <a:rPr lang="en-IN" b="0" i="0" dirty="0">
                <a:effectLst/>
                <a:latin typeface="Avenir Next LT Pro (Body)"/>
              </a:rPr>
              <a:t>Ethics that are unequivocal.</a:t>
            </a:r>
          </a:p>
          <a:p>
            <a:pPr marL="285750" indent="-285750">
              <a:buFont typeface="Arial" panose="020B0604020202020204" pitchFamily="34" charset="0"/>
              <a:buChar char="•"/>
            </a:pPr>
            <a:r>
              <a:rPr lang="en-IN" b="0" i="0" dirty="0">
                <a:effectLst/>
                <a:latin typeface="Avenir Next LT Pro (Body)"/>
              </a:rPr>
              <a:t>Team members are assets.</a:t>
            </a:r>
            <a:endParaRPr lang="en-IN" dirty="0">
              <a:latin typeface="Avenir Next LT Pro (Body)"/>
            </a:endParaRPr>
          </a:p>
        </p:txBody>
      </p:sp>
    </p:spTree>
    <p:extLst>
      <p:ext uri="{BB962C8B-B14F-4D97-AF65-F5344CB8AC3E}">
        <p14:creationId xmlns:p14="http://schemas.microsoft.com/office/powerpoint/2010/main" val="2348428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9" y="471638"/>
            <a:ext cx="4970822" cy="708743"/>
          </a:xfrm>
        </p:spPr>
        <p:txBody>
          <a:bodyPr>
            <a:normAutofit fontScale="90000"/>
          </a:bodyPr>
          <a:lstStyle/>
          <a:p>
            <a:pPr marL="0" indent="0">
              <a:lnSpc>
                <a:spcPts val="5468"/>
              </a:lnSpc>
              <a:buNone/>
            </a:pPr>
            <a:r>
              <a:rPr lang="en-US" sz="3600" b="1" dirty="0">
                <a:solidFill>
                  <a:srgbClr val="312F2B"/>
                </a:solidFill>
                <a:latin typeface="Avenir Next LT Pro (Body)"/>
                <a:ea typeface="Gelasio" pitchFamily="34" charset="-122"/>
                <a:cs typeface="Gelasio" pitchFamily="34" charset="-120"/>
              </a:rPr>
              <a:t>Human Diversity</a:t>
            </a:r>
            <a:endParaRPr lang="en-US" sz="3600" b="1" dirty="0">
              <a:latin typeface="Avenir Next LT Pro (Body)"/>
            </a:endParaRPr>
          </a:p>
        </p:txBody>
      </p:sp>
      <p:sp>
        <p:nvSpPr>
          <p:cNvPr id="4" name="Text Placeholder 3"/>
          <p:cNvSpPr>
            <a:spLocks noGrp="1"/>
          </p:cNvSpPr>
          <p:nvPr>
            <p:ph type="body" sz="half" idx="2"/>
          </p:nvPr>
        </p:nvSpPr>
        <p:spPr>
          <a:xfrm>
            <a:off x="612649" y="1187047"/>
            <a:ext cx="5759275" cy="2546280"/>
          </a:xfrm>
        </p:spPr>
        <p:txBody>
          <a:bodyPr>
            <a:normAutofit/>
          </a:bodyPr>
          <a:lstStyle/>
          <a:p>
            <a:pPr marL="342900" indent="-342900" algn="just">
              <a:lnSpc>
                <a:spcPts val="2799"/>
              </a:lnSpc>
              <a:buFont typeface="Wingdings" panose="05000000000000000000" pitchFamily="2" charset="2"/>
              <a:buChar char="Ø"/>
            </a:pPr>
            <a:r>
              <a:rPr lang="en-US" sz="1800" dirty="0">
                <a:solidFill>
                  <a:srgbClr val="272525"/>
                </a:solidFill>
                <a:latin typeface="Avenir Next LT Pro (Body)"/>
                <a:ea typeface="Lato" pitchFamily="34" charset="-122"/>
                <a:cs typeface="Times New Roman" panose="02020603050405020304" pitchFamily="18" charset="0"/>
              </a:rPr>
              <a:t>Embracing diversity in the workplace is a great thing. It means accepting and appreciating differences among people, like their backgrounds, cultures, and experiences. Even though we've made progress, sometimes there are obstacles that can make it hard for people to work well together.</a:t>
            </a:r>
            <a:endParaRPr lang="en-US" sz="1800" dirty="0">
              <a:latin typeface="Avenir Next LT Pro (Body)"/>
              <a:cs typeface="Times New Roman" panose="02020603050405020304" pitchFamily="18" charset="0"/>
            </a:endParaRPr>
          </a:p>
        </p:txBody>
      </p:sp>
      <p:pic>
        <p:nvPicPr>
          <p:cNvPr id="7" name="Image 3" descr="preencoded.png">
            <a:extLst>
              <a:ext uri="{FF2B5EF4-FFF2-40B4-BE49-F238E27FC236}">
                <a16:creationId xmlns:a16="http://schemas.microsoft.com/office/drawing/2014/main" id="{F9AD5BFA-32B5-1B00-5F62-9A57619C1CF5}"/>
              </a:ext>
            </a:extLst>
          </p:cNvPr>
          <p:cNvPicPr>
            <a:picLocks noChangeAspect="1"/>
          </p:cNvPicPr>
          <p:nvPr/>
        </p:nvPicPr>
        <p:blipFill>
          <a:blip r:embed="rId2"/>
          <a:stretch>
            <a:fillRect/>
          </a:stretch>
        </p:blipFill>
        <p:spPr>
          <a:xfrm>
            <a:off x="6817945" y="166175"/>
            <a:ext cx="4841284" cy="2992072"/>
          </a:xfrm>
          <a:prstGeom prst="rect">
            <a:avLst/>
          </a:prstGeom>
        </p:spPr>
      </p:pic>
      <p:pic>
        <p:nvPicPr>
          <p:cNvPr id="8" name="Image 1" descr="preencoded.png">
            <a:extLst>
              <a:ext uri="{FF2B5EF4-FFF2-40B4-BE49-F238E27FC236}">
                <a16:creationId xmlns:a16="http://schemas.microsoft.com/office/drawing/2014/main" id="{ED929FE8-9FBE-E1D5-ADF6-411F7D302709}"/>
              </a:ext>
            </a:extLst>
          </p:cNvPr>
          <p:cNvPicPr>
            <a:picLocks noChangeAspect="1"/>
          </p:cNvPicPr>
          <p:nvPr/>
        </p:nvPicPr>
        <p:blipFill>
          <a:blip r:embed="rId3"/>
          <a:stretch>
            <a:fillRect/>
          </a:stretch>
        </p:blipFill>
        <p:spPr>
          <a:xfrm>
            <a:off x="6817945" y="3286546"/>
            <a:ext cx="5013272" cy="3098297"/>
          </a:xfrm>
          <a:prstGeom prst="rect">
            <a:avLst/>
          </a:prstGeom>
        </p:spPr>
      </p:pic>
      <p:sp>
        <p:nvSpPr>
          <p:cNvPr id="10" name="TextBox 9">
            <a:extLst>
              <a:ext uri="{FF2B5EF4-FFF2-40B4-BE49-F238E27FC236}">
                <a16:creationId xmlns:a16="http://schemas.microsoft.com/office/drawing/2014/main" id="{196072C7-33F2-31BE-5F03-98F9B941562B}"/>
              </a:ext>
            </a:extLst>
          </p:cNvPr>
          <p:cNvSpPr txBox="1"/>
          <p:nvPr/>
        </p:nvSpPr>
        <p:spPr>
          <a:xfrm>
            <a:off x="612649" y="3534042"/>
            <a:ext cx="6279039" cy="2862322"/>
          </a:xfrm>
          <a:prstGeom prst="rect">
            <a:avLst/>
          </a:prstGeom>
          <a:noFill/>
        </p:spPr>
        <p:txBody>
          <a:bodyPr wrap="square">
            <a:spAutoFit/>
          </a:bodyPr>
          <a:lstStyle/>
          <a:p>
            <a:pPr marL="342900" indent="-342900">
              <a:buFont typeface="Arial" panose="020B0604020202020204" pitchFamily="34" charset="0"/>
              <a:buChar char="•"/>
            </a:pPr>
            <a:r>
              <a:rPr lang="en-US" b="0" i="0" dirty="0">
                <a:effectLst/>
                <a:latin typeface="Avenir Next LT Pro (Body)"/>
              </a:rPr>
              <a:t>To keep this from happening, coaches can do the following:</a:t>
            </a:r>
          </a:p>
          <a:p>
            <a:pPr marL="342900" indent="-342900">
              <a:buFont typeface="Arial" panose="020B0604020202020204" pitchFamily="34" charset="0"/>
              <a:buChar char="•"/>
            </a:pPr>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Conduct a cultural audit.</a:t>
            </a:r>
          </a:p>
          <a:p>
            <a:pPr lvl="1"/>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Identify the specific needs of different groups.</a:t>
            </a:r>
          </a:p>
          <a:p>
            <a:pPr lvl="1"/>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Confront cultural clashes.</a:t>
            </a:r>
          </a:p>
          <a:p>
            <a:pPr lvl="1"/>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Eliminate institutionalized bias.</a:t>
            </a:r>
          </a:p>
        </p:txBody>
      </p:sp>
    </p:spTree>
    <p:extLst>
      <p:ext uri="{BB962C8B-B14F-4D97-AF65-F5344CB8AC3E}">
        <p14:creationId xmlns:p14="http://schemas.microsoft.com/office/powerpoint/2010/main" val="266268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a </a:t>
            </a:r>
            <a:r>
              <a:rPr lang="en-US" dirty="0" smtClean="0"/>
              <a:t>Team</a:t>
            </a:r>
            <a:r>
              <a:rPr lang="en-US" dirty="0"/>
              <a:t>?</a:t>
            </a:r>
          </a:p>
        </p:txBody>
      </p:sp>
      <p:sp>
        <p:nvSpPr>
          <p:cNvPr id="9" name="Text Placeholder 8"/>
          <p:cNvSpPr>
            <a:spLocks noGrp="1"/>
          </p:cNvSpPr>
          <p:nvPr>
            <p:ph type="body" sz="half" idx="2"/>
          </p:nvPr>
        </p:nvSpPr>
        <p:spPr/>
        <p:txBody>
          <a:bodyPr>
            <a:normAutofit/>
          </a:bodyPr>
          <a:lstStyle/>
          <a:p>
            <a:pPr marL="285750" lvl="0" indent="-285750">
              <a:buFont typeface="Arial" panose="020B0604020202020204" pitchFamily="34" charset="0"/>
              <a:buChar char="•"/>
            </a:pPr>
            <a:r>
              <a:rPr lang="en-US" dirty="0"/>
              <a:t>A team is a group of people with a common, collective goal.</a:t>
            </a:r>
          </a:p>
          <a:p>
            <a:pPr marL="285750" lvl="0" indent="-285750">
              <a:buFont typeface="Arial" panose="020B0604020202020204" pitchFamily="34" charset="0"/>
              <a:buChar char="•"/>
            </a:pPr>
            <a:r>
              <a:rPr lang="en-US" dirty="0"/>
              <a:t>The collective goal aspect of teams is critical.</a:t>
            </a:r>
          </a:p>
          <a:p>
            <a:pPr marL="285750" lvl="0" indent="-285750">
              <a:buFont typeface="Arial" panose="020B0604020202020204" pitchFamily="34" charset="0"/>
              <a:buChar char="•"/>
            </a:pPr>
            <a:r>
              <a:rPr lang="en-US" dirty="0"/>
              <a:t>A team’s ability is more than just the sum of the abilities of the individual members.</a:t>
            </a:r>
          </a:p>
          <a:p>
            <a:endParaRPr lang="en-US" dirty="0"/>
          </a:p>
        </p:txBody>
      </p:sp>
      <p:pic>
        <p:nvPicPr>
          <p:cNvPr id="14" name="Picture Placeholder 13"/>
          <p:cNvPicPr>
            <a:picLocks noGrp="1" noChangeAspect="1"/>
          </p:cNvPicPr>
          <p:nvPr>
            <p:ph type="pic" idx="1"/>
          </p:nvPr>
        </p:nvPicPr>
        <p:blipFill>
          <a:blip r:embed="rId2">
            <a:extLst>
              <a:ext uri="{28A0092B-C50C-407E-A947-70E740481C1C}">
                <a14:useLocalDpi xmlns:a14="http://schemas.microsoft.com/office/drawing/2010/main" val="0"/>
              </a:ext>
            </a:extLst>
          </a:blip>
          <a:srcRect t="17149" b="17149"/>
          <a:stretch>
            <a:fillRect/>
          </a:stretch>
        </p:blipFill>
        <p:spPr>
          <a:xfrm>
            <a:off x="6096000" y="727075"/>
            <a:ext cx="5483352" cy="5403851"/>
          </a:xfrm>
        </p:spPr>
      </p:pic>
    </p:spTree>
    <p:extLst>
      <p:ext uri="{BB962C8B-B14F-4D97-AF65-F5344CB8AC3E}">
        <p14:creationId xmlns:p14="http://schemas.microsoft.com/office/powerpoint/2010/main" val="1713394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9" y="471638"/>
            <a:ext cx="5980656" cy="708743"/>
          </a:xfrm>
        </p:spPr>
        <p:txBody>
          <a:bodyPr>
            <a:normAutofit fontScale="90000"/>
          </a:bodyPr>
          <a:lstStyle/>
          <a:p>
            <a:pPr marL="0" indent="0">
              <a:lnSpc>
                <a:spcPts val="5468"/>
              </a:lnSpc>
              <a:buNone/>
            </a:pPr>
            <a:r>
              <a:rPr lang="en-US" sz="3600" b="1" dirty="0">
                <a:solidFill>
                  <a:srgbClr val="312F2B"/>
                </a:solidFill>
                <a:latin typeface="Avenir Next LT Pro (Body)"/>
                <a:ea typeface="Gelasio" pitchFamily="34" charset="-122"/>
                <a:cs typeface="Gelasio" pitchFamily="34" charset="-120"/>
              </a:rPr>
              <a:t>Handling Conflicts in Teams</a:t>
            </a:r>
            <a:endParaRPr lang="en-US" sz="3600" b="1" dirty="0">
              <a:latin typeface="Avenir Next LT Pro (Body)"/>
            </a:endParaRPr>
          </a:p>
        </p:txBody>
      </p:sp>
      <p:sp>
        <p:nvSpPr>
          <p:cNvPr id="4" name="Text Placeholder 3"/>
          <p:cNvSpPr>
            <a:spLocks noGrp="1"/>
          </p:cNvSpPr>
          <p:nvPr>
            <p:ph type="body" sz="half" idx="2"/>
          </p:nvPr>
        </p:nvSpPr>
        <p:spPr>
          <a:xfrm>
            <a:off x="569335" y="1774188"/>
            <a:ext cx="5788151" cy="1739033"/>
          </a:xfrm>
        </p:spPr>
        <p:txBody>
          <a:bodyPr>
            <a:normAutofit/>
          </a:bodyPr>
          <a:lstStyle/>
          <a:p>
            <a:pPr marL="342900" indent="-342900" algn="just">
              <a:lnSpc>
                <a:spcPts val="2799"/>
              </a:lnSpc>
              <a:buFont typeface="Wingdings" panose="05000000000000000000" pitchFamily="2" charset="2"/>
              <a:buChar char="Ø"/>
            </a:pPr>
            <a:r>
              <a:rPr lang="en-US" sz="1800" dirty="0">
                <a:latin typeface="Avenir Next LT Pro (Body)"/>
                <a:cs typeface="Times New Roman" panose="02020603050405020304" pitchFamily="18" charset="0"/>
              </a:rPr>
              <a:t>Team leaders play a crucial role in helping team members solve problems and disagreements in a positive way. </a:t>
            </a:r>
          </a:p>
        </p:txBody>
      </p:sp>
      <p:sp>
        <p:nvSpPr>
          <p:cNvPr id="10" name="TextBox 9">
            <a:extLst>
              <a:ext uri="{FF2B5EF4-FFF2-40B4-BE49-F238E27FC236}">
                <a16:creationId xmlns:a16="http://schemas.microsoft.com/office/drawing/2014/main" id="{196072C7-33F2-31BE-5F03-98F9B941562B}"/>
              </a:ext>
            </a:extLst>
          </p:cNvPr>
          <p:cNvSpPr txBox="1"/>
          <p:nvPr/>
        </p:nvSpPr>
        <p:spPr>
          <a:xfrm>
            <a:off x="655962" y="3681532"/>
            <a:ext cx="5701524" cy="2308324"/>
          </a:xfrm>
          <a:prstGeom prst="rect">
            <a:avLst/>
          </a:prstGeom>
          <a:noFill/>
        </p:spPr>
        <p:txBody>
          <a:bodyPr wrap="square">
            <a:spAutoFit/>
          </a:bodyPr>
          <a:lstStyle/>
          <a:p>
            <a:r>
              <a:rPr lang="en-US" b="0" i="0" dirty="0">
                <a:effectLst/>
                <a:latin typeface="Avenir Next LT Pro (Body)"/>
              </a:rPr>
              <a:t>All the possible responses to conflict can be placed in one of the following categories:</a:t>
            </a:r>
          </a:p>
          <a:p>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Personally Negative Responses</a:t>
            </a:r>
          </a:p>
          <a:p>
            <a:pPr lvl="1"/>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Team Negative Responses</a:t>
            </a:r>
          </a:p>
          <a:p>
            <a:pPr lvl="1"/>
            <a:endParaRPr lang="en-US" b="0" i="0" dirty="0">
              <a:effectLst/>
              <a:latin typeface="Avenir Next LT Pro (Body)"/>
            </a:endParaRPr>
          </a:p>
          <a:p>
            <a:pPr marL="800100" lvl="1" indent="-342900">
              <a:buFont typeface="Wingdings" panose="05000000000000000000" pitchFamily="2" charset="2"/>
              <a:buChar char="ü"/>
            </a:pPr>
            <a:r>
              <a:rPr lang="en-US" b="0" i="0" dirty="0">
                <a:effectLst/>
                <a:latin typeface="Avenir Next LT Pro (Body)"/>
              </a:rPr>
              <a:t>Positive Responses</a:t>
            </a:r>
          </a:p>
        </p:txBody>
      </p:sp>
      <p:pic>
        <p:nvPicPr>
          <p:cNvPr id="13" name="Picture 2" descr="No photo description available.">
            <a:extLst>
              <a:ext uri="{FF2B5EF4-FFF2-40B4-BE49-F238E27FC236}">
                <a16:creationId xmlns:a16="http://schemas.microsoft.com/office/drawing/2014/main" id="{2368961E-DBC1-CD73-C401-EE27980E0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486" y="675088"/>
            <a:ext cx="5545568" cy="571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90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1698328" y="1128614"/>
            <a:ext cx="8235950" cy="578644"/>
          </a:xfrm>
          <a:prstGeom prst="rect">
            <a:avLst/>
          </a:prstGeom>
          <a:noFill/>
          <a:ln/>
        </p:spPr>
        <p:txBody>
          <a:bodyPr wrap="none" rtlCol="0" anchor="t"/>
          <a:lstStyle/>
          <a:p>
            <a:pPr>
              <a:lnSpc>
                <a:spcPts val="4556"/>
              </a:lnSpc>
            </a:pPr>
            <a:r>
              <a:rPr lang="en-US" sz="3645" b="1" dirty="0">
                <a:solidFill>
                  <a:srgbClr val="312F2B"/>
                </a:solidFill>
                <a:latin typeface="Avenir Next LT Pro (Body)"/>
                <a:ea typeface="Gelasio" pitchFamily="34" charset="-122"/>
                <a:cs typeface="Gelasio" pitchFamily="34" charset="-120"/>
              </a:rPr>
              <a:t>Resolution Strategies for Team Conflicts</a:t>
            </a:r>
            <a:endParaRPr lang="en-US" sz="3645" b="1" dirty="0">
              <a:latin typeface="Avenir Next LT Pro (Body)"/>
            </a:endParaRPr>
          </a:p>
        </p:txBody>
      </p:sp>
      <p:sp>
        <p:nvSpPr>
          <p:cNvPr id="5" name="Shape 2"/>
          <p:cNvSpPr/>
          <p:nvPr/>
        </p:nvSpPr>
        <p:spPr>
          <a:xfrm>
            <a:off x="6077545" y="2077542"/>
            <a:ext cx="37008" cy="3651746"/>
          </a:xfrm>
          <a:prstGeom prst="rect">
            <a:avLst/>
          </a:prstGeom>
          <a:solidFill>
            <a:srgbClr val="D1D1C7"/>
          </a:solidFill>
          <a:ln/>
        </p:spPr>
      </p:sp>
      <p:sp>
        <p:nvSpPr>
          <p:cNvPr id="6" name="Shape 3"/>
          <p:cNvSpPr/>
          <p:nvPr/>
        </p:nvSpPr>
        <p:spPr>
          <a:xfrm>
            <a:off x="6304310" y="2411959"/>
            <a:ext cx="647998" cy="37008"/>
          </a:xfrm>
          <a:prstGeom prst="rect">
            <a:avLst/>
          </a:prstGeom>
          <a:solidFill>
            <a:srgbClr val="D1D1C7"/>
          </a:solidFill>
          <a:ln/>
        </p:spPr>
      </p:sp>
      <p:sp>
        <p:nvSpPr>
          <p:cNvPr id="7" name="Shape 4"/>
          <p:cNvSpPr/>
          <p:nvPr/>
        </p:nvSpPr>
        <p:spPr>
          <a:xfrm>
            <a:off x="5887691" y="2222203"/>
            <a:ext cx="416619" cy="416619"/>
          </a:xfrm>
          <a:prstGeom prst="roundRect">
            <a:avLst>
              <a:gd name="adj" fmla="val 20000"/>
            </a:avLst>
          </a:prstGeom>
          <a:solidFill>
            <a:srgbClr val="E8E8E3"/>
          </a:solidFill>
          <a:ln w="13811">
            <a:solidFill>
              <a:srgbClr val="D1D1C7"/>
            </a:solidFill>
            <a:prstDash val="solid"/>
          </a:ln>
        </p:spPr>
      </p:sp>
      <p:sp>
        <p:nvSpPr>
          <p:cNvPr id="8" name="Text 5"/>
          <p:cNvSpPr/>
          <p:nvPr/>
        </p:nvSpPr>
        <p:spPr>
          <a:xfrm>
            <a:off x="6035625" y="2256929"/>
            <a:ext cx="120650" cy="347068"/>
          </a:xfrm>
          <a:prstGeom prst="rect">
            <a:avLst/>
          </a:prstGeom>
          <a:noFill/>
          <a:ln/>
        </p:spPr>
        <p:txBody>
          <a:bodyPr wrap="none" rtlCol="0" anchor="t"/>
          <a:lstStyle/>
          <a:p>
            <a:pPr algn="ctr">
              <a:lnSpc>
                <a:spcPts val="2734"/>
              </a:lnSpc>
            </a:pPr>
            <a:r>
              <a:rPr lang="en-US" sz="2187" dirty="0">
                <a:solidFill>
                  <a:srgbClr val="272525"/>
                </a:solidFill>
                <a:latin typeface="Gelasio" pitchFamily="34" charset="0"/>
                <a:ea typeface="Gelasio" pitchFamily="34" charset="-122"/>
                <a:cs typeface="Gelasio" pitchFamily="34" charset="-120"/>
              </a:rPr>
              <a:t>1</a:t>
            </a:r>
            <a:endParaRPr lang="en-US" sz="2187" dirty="0"/>
          </a:p>
        </p:txBody>
      </p:sp>
      <p:sp>
        <p:nvSpPr>
          <p:cNvPr id="9" name="Text 6"/>
          <p:cNvSpPr/>
          <p:nvPr/>
        </p:nvSpPr>
        <p:spPr>
          <a:xfrm>
            <a:off x="7114382" y="2262683"/>
            <a:ext cx="1851620" cy="289322"/>
          </a:xfrm>
          <a:prstGeom prst="rect">
            <a:avLst/>
          </a:prstGeom>
          <a:noFill/>
          <a:ln/>
        </p:spPr>
        <p:txBody>
          <a:bodyPr wrap="none" rtlCol="0" anchor="t"/>
          <a:lstStyle/>
          <a:p>
            <a:pPr>
              <a:lnSpc>
                <a:spcPts val="2278"/>
              </a:lnSpc>
            </a:pPr>
            <a:r>
              <a:rPr lang="en-IN" sz="2000" b="1" dirty="0">
                <a:latin typeface="Avenir Next LT Pro (Body)"/>
              </a:rPr>
              <a:t>Talk and Listen</a:t>
            </a:r>
            <a:endParaRPr lang="en-US" sz="1822" dirty="0">
              <a:latin typeface="Avenir Next LT Pro (Body)"/>
            </a:endParaRPr>
          </a:p>
        </p:txBody>
      </p:sp>
      <p:sp>
        <p:nvSpPr>
          <p:cNvPr id="10" name="Text 7"/>
          <p:cNvSpPr/>
          <p:nvPr/>
        </p:nvSpPr>
        <p:spPr>
          <a:xfrm>
            <a:off x="7114382" y="2737148"/>
            <a:ext cx="3379292" cy="888504"/>
          </a:xfrm>
          <a:prstGeom prst="rect">
            <a:avLst/>
          </a:prstGeom>
          <a:noFill/>
          <a:ln/>
        </p:spPr>
        <p:txBody>
          <a:bodyPr wrap="square" rtlCol="0" anchor="t"/>
          <a:lstStyle/>
          <a:p>
            <a:pPr>
              <a:lnSpc>
                <a:spcPts val="2332"/>
              </a:lnSpc>
            </a:pPr>
            <a:r>
              <a:rPr lang="en-US" sz="1458" dirty="0">
                <a:solidFill>
                  <a:srgbClr val="272525"/>
                </a:solidFill>
                <a:latin typeface="Avenir Next LT Pro (Body)"/>
                <a:ea typeface="Lato" pitchFamily="34" charset="-122"/>
                <a:cs typeface="Lato" pitchFamily="34" charset="-120"/>
              </a:rPr>
              <a:t>Encourage open communication.</a:t>
            </a:r>
          </a:p>
          <a:p>
            <a:pPr>
              <a:lnSpc>
                <a:spcPts val="2332"/>
              </a:lnSpc>
            </a:pPr>
            <a:r>
              <a:rPr lang="en-US" sz="1458" dirty="0">
                <a:solidFill>
                  <a:srgbClr val="272525"/>
                </a:solidFill>
                <a:latin typeface="Avenir Next LT Pro (Body)"/>
                <a:ea typeface="Lato" pitchFamily="34" charset="-122"/>
                <a:cs typeface="Lato" pitchFamily="34" charset="-120"/>
              </a:rPr>
              <a:t>Share concerns honestly.</a:t>
            </a:r>
            <a:endParaRPr lang="en-US" sz="1458" dirty="0">
              <a:latin typeface="Avenir Next LT Pro (Body)"/>
            </a:endParaRPr>
          </a:p>
        </p:txBody>
      </p:sp>
      <p:sp>
        <p:nvSpPr>
          <p:cNvPr id="11" name="Shape 8"/>
          <p:cNvSpPr/>
          <p:nvPr/>
        </p:nvSpPr>
        <p:spPr>
          <a:xfrm>
            <a:off x="5239693" y="3337669"/>
            <a:ext cx="647998" cy="37008"/>
          </a:xfrm>
          <a:prstGeom prst="rect">
            <a:avLst/>
          </a:prstGeom>
          <a:solidFill>
            <a:srgbClr val="D1D1C7"/>
          </a:solidFill>
          <a:ln/>
        </p:spPr>
      </p:sp>
      <p:sp>
        <p:nvSpPr>
          <p:cNvPr id="12" name="Shape 9"/>
          <p:cNvSpPr/>
          <p:nvPr/>
        </p:nvSpPr>
        <p:spPr>
          <a:xfrm>
            <a:off x="5887691" y="3147914"/>
            <a:ext cx="416619" cy="416619"/>
          </a:xfrm>
          <a:prstGeom prst="roundRect">
            <a:avLst>
              <a:gd name="adj" fmla="val 20000"/>
            </a:avLst>
          </a:prstGeom>
          <a:solidFill>
            <a:srgbClr val="E8E8E3"/>
          </a:solidFill>
          <a:ln w="13811">
            <a:solidFill>
              <a:srgbClr val="D1D1C7"/>
            </a:solidFill>
            <a:prstDash val="solid"/>
          </a:ln>
        </p:spPr>
      </p:sp>
      <p:sp>
        <p:nvSpPr>
          <p:cNvPr id="13" name="Text 10"/>
          <p:cNvSpPr/>
          <p:nvPr/>
        </p:nvSpPr>
        <p:spPr>
          <a:xfrm>
            <a:off x="6016575" y="3182640"/>
            <a:ext cx="158750" cy="347068"/>
          </a:xfrm>
          <a:prstGeom prst="rect">
            <a:avLst/>
          </a:prstGeom>
          <a:noFill/>
          <a:ln/>
        </p:spPr>
        <p:txBody>
          <a:bodyPr wrap="none" rtlCol="0" anchor="t"/>
          <a:lstStyle/>
          <a:p>
            <a:pPr algn="ctr">
              <a:lnSpc>
                <a:spcPts val="2734"/>
              </a:lnSpc>
            </a:pPr>
            <a:r>
              <a:rPr lang="en-US" sz="2187" dirty="0">
                <a:solidFill>
                  <a:srgbClr val="272525"/>
                </a:solidFill>
                <a:latin typeface="Gelasio" pitchFamily="34" charset="0"/>
                <a:ea typeface="Gelasio" pitchFamily="34" charset="-122"/>
                <a:cs typeface="Gelasio" pitchFamily="34" charset="-120"/>
              </a:rPr>
              <a:t>2</a:t>
            </a:r>
            <a:endParaRPr lang="en-US" sz="2187" dirty="0"/>
          </a:p>
        </p:txBody>
      </p:sp>
      <p:sp>
        <p:nvSpPr>
          <p:cNvPr id="14" name="Text 11"/>
          <p:cNvSpPr/>
          <p:nvPr/>
        </p:nvSpPr>
        <p:spPr>
          <a:xfrm>
            <a:off x="3051968" y="3188394"/>
            <a:ext cx="2025650" cy="289322"/>
          </a:xfrm>
          <a:prstGeom prst="rect">
            <a:avLst/>
          </a:prstGeom>
          <a:noFill/>
          <a:ln/>
        </p:spPr>
        <p:txBody>
          <a:bodyPr wrap="none" rtlCol="0" anchor="t"/>
          <a:lstStyle/>
          <a:p>
            <a:pPr algn="r">
              <a:lnSpc>
                <a:spcPts val="2278"/>
              </a:lnSpc>
            </a:pPr>
            <a:r>
              <a:rPr lang="en-US" sz="1822" b="1" dirty="0">
                <a:solidFill>
                  <a:srgbClr val="272525"/>
                </a:solidFill>
                <a:latin typeface="Avenir Next LT Pro (Body)"/>
                <a:ea typeface="Gelasio" pitchFamily="34" charset="-122"/>
                <a:cs typeface="Gelasio" pitchFamily="34" charset="-120"/>
              </a:rPr>
              <a:t>Work Together</a:t>
            </a:r>
          </a:p>
          <a:p>
            <a:pPr algn="r">
              <a:lnSpc>
                <a:spcPts val="2278"/>
              </a:lnSpc>
            </a:pPr>
            <a:endParaRPr lang="en-US" sz="1822" b="1" dirty="0">
              <a:solidFill>
                <a:srgbClr val="272525"/>
              </a:solidFill>
              <a:latin typeface="Avenir Next LT Pro (Body)"/>
              <a:ea typeface="Gelasio" pitchFamily="34" charset="-122"/>
              <a:cs typeface="Gelasio" pitchFamily="34" charset="-120"/>
            </a:endParaRPr>
          </a:p>
        </p:txBody>
      </p:sp>
      <p:sp>
        <p:nvSpPr>
          <p:cNvPr id="15" name="Text 12"/>
          <p:cNvSpPr/>
          <p:nvPr/>
        </p:nvSpPr>
        <p:spPr>
          <a:xfrm>
            <a:off x="962984" y="3662858"/>
            <a:ext cx="4056938" cy="1979800"/>
          </a:xfrm>
          <a:prstGeom prst="rect">
            <a:avLst/>
          </a:prstGeom>
          <a:noFill/>
          <a:ln/>
        </p:spPr>
        <p:txBody>
          <a:bodyPr wrap="square" rtlCol="0" anchor="t"/>
          <a:lstStyle/>
          <a:p>
            <a:pPr algn="r">
              <a:lnSpc>
                <a:spcPts val="2332"/>
              </a:lnSpc>
            </a:pPr>
            <a:r>
              <a:rPr lang="en-US" sz="1458" dirty="0">
                <a:solidFill>
                  <a:srgbClr val="272525"/>
                </a:solidFill>
                <a:latin typeface="Avenir Next LT Pro (Body)"/>
                <a:ea typeface="Lato" pitchFamily="34" charset="-122"/>
                <a:cs typeface="Lato" pitchFamily="34" charset="-120"/>
              </a:rPr>
              <a:t>Brainstorm solutions together.</a:t>
            </a:r>
          </a:p>
          <a:p>
            <a:pPr algn="r">
              <a:lnSpc>
                <a:spcPts val="2332"/>
              </a:lnSpc>
            </a:pPr>
            <a:r>
              <a:rPr lang="en-US" sz="1458" dirty="0">
                <a:latin typeface="Avenir Next LT Pro (Body)"/>
              </a:rPr>
              <a:t>Prioritize team goals.</a:t>
            </a:r>
            <a:endParaRPr lang="en-US" sz="1458" dirty="0">
              <a:solidFill>
                <a:srgbClr val="272525"/>
              </a:solidFill>
              <a:latin typeface="Avenir Next LT Pro (Body)"/>
              <a:ea typeface="Lato" pitchFamily="34" charset="-122"/>
              <a:cs typeface="Lato" pitchFamily="34" charset="-120"/>
            </a:endParaRPr>
          </a:p>
          <a:p>
            <a:pPr algn="r">
              <a:lnSpc>
                <a:spcPts val="2332"/>
              </a:lnSpc>
            </a:pPr>
            <a:r>
              <a:rPr lang="en-US" sz="1458" dirty="0">
                <a:solidFill>
                  <a:srgbClr val="272525"/>
                </a:solidFill>
                <a:latin typeface="Avenir Next LT Pro (Body)"/>
                <a:ea typeface="Lato" pitchFamily="34" charset="-122"/>
                <a:cs typeface="Lato" pitchFamily="34" charset="-120"/>
              </a:rPr>
              <a:t>Work towards the best solution for everyone.</a:t>
            </a:r>
          </a:p>
          <a:p>
            <a:pPr algn="r">
              <a:lnSpc>
                <a:spcPts val="2332"/>
              </a:lnSpc>
            </a:pPr>
            <a:endParaRPr lang="en-US" sz="1458" dirty="0">
              <a:solidFill>
                <a:srgbClr val="272525"/>
              </a:solidFill>
              <a:latin typeface="Avenir Next LT Pro (Body)"/>
              <a:ea typeface="Lato" pitchFamily="34" charset="-122"/>
              <a:cs typeface="Lato" pitchFamily="34" charset="-120"/>
            </a:endParaRPr>
          </a:p>
          <a:p>
            <a:pPr algn="r">
              <a:lnSpc>
                <a:spcPts val="2332"/>
              </a:lnSpc>
            </a:pPr>
            <a:endParaRPr lang="en-US" sz="1458" dirty="0">
              <a:solidFill>
                <a:srgbClr val="272525"/>
              </a:solidFill>
              <a:latin typeface="Avenir Next LT Pro (Body)"/>
              <a:ea typeface="Lato" pitchFamily="34" charset="-122"/>
              <a:cs typeface="Lato" pitchFamily="34" charset="-120"/>
            </a:endParaRPr>
          </a:p>
          <a:p>
            <a:pPr algn="r">
              <a:lnSpc>
                <a:spcPts val="2332"/>
              </a:lnSpc>
            </a:pPr>
            <a:endParaRPr lang="en-US" sz="1458" dirty="0">
              <a:solidFill>
                <a:srgbClr val="272525"/>
              </a:solidFill>
              <a:latin typeface="Avenir Next LT Pro (Body)"/>
              <a:ea typeface="Lato" pitchFamily="34" charset="-122"/>
              <a:cs typeface="Lato" pitchFamily="34" charset="-120"/>
            </a:endParaRPr>
          </a:p>
          <a:p>
            <a:pPr algn="r">
              <a:lnSpc>
                <a:spcPts val="2332"/>
              </a:lnSpc>
            </a:pPr>
            <a:r>
              <a:rPr lang="en-US" sz="1458" dirty="0">
                <a:solidFill>
                  <a:srgbClr val="272525"/>
                </a:solidFill>
                <a:latin typeface="Avenir Next LT Pro (Body)"/>
                <a:ea typeface="Lato" pitchFamily="34" charset="-122"/>
                <a:cs typeface="Lato" pitchFamily="34" charset="-120"/>
              </a:rPr>
              <a:t>.</a:t>
            </a:r>
          </a:p>
          <a:p>
            <a:pPr algn="r">
              <a:lnSpc>
                <a:spcPts val="2332"/>
              </a:lnSpc>
            </a:pPr>
            <a:endParaRPr lang="en-US" sz="1458" dirty="0">
              <a:latin typeface="Avenir Next LT Pro (Body)"/>
            </a:endParaRPr>
          </a:p>
        </p:txBody>
      </p:sp>
      <p:sp>
        <p:nvSpPr>
          <p:cNvPr id="16" name="Shape 13"/>
          <p:cNvSpPr/>
          <p:nvPr/>
        </p:nvSpPr>
        <p:spPr>
          <a:xfrm>
            <a:off x="6304310" y="4330353"/>
            <a:ext cx="647998" cy="37008"/>
          </a:xfrm>
          <a:prstGeom prst="rect">
            <a:avLst/>
          </a:prstGeom>
          <a:solidFill>
            <a:srgbClr val="D1D1C7"/>
          </a:solidFill>
          <a:ln/>
        </p:spPr>
      </p:sp>
      <p:sp>
        <p:nvSpPr>
          <p:cNvPr id="17" name="Shape 14"/>
          <p:cNvSpPr/>
          <p:nvPr/>
        </p:nvSpPr>
        <p:spPr>
          <a:xfrm>
            <a:off x="5887691" y="4140597"/>
            <a:ext cx="416619" cy="416619"/>
          </a:xfrm>
          <a:prstGeom prst="roundRect">
            <a:avLst>
              <a:gd name="adj" fmla="val 20000"/>
            </a:avLst>
          </a:prstGeom>
          <a:solidFill>
            <a:srgbClr val="E8E8E3"/>
          </a:solidFill>
          <a:ln w="13811">
            <a:solidFill>
              <a:srgbClr val="D1D1C7"/>
            </a:solidFill>
            <a:prstDash val="solid"/>
          </a:ln>
        </p:spPr>
      </p:sp>
      <p:sp>
        <p:nvSpPr>
          <p:cNvPr id="18" name="Text 15"/>
          <p:cNvSpPr/>
          <p:nvPr/>
        </p:nvSpPr>
        <p:spPr>
          <a:xfrm>
            <a:off x="6019750" y="4175324"/>
            <a:ext cx="152400" cy="347068"/>
          </a:xfrm>
          <a:prstGeom prst="rect">
            <a:avLst/>
          </a:prstGeom>
          <a:noFill/>
          <a:ln/>
        </p:spPr>
        <p:txBody>
          <a:bodyPr wrap="none" rtlCol="0" anchor="t"/>
          <a:lstStyle/>
          <a:p>
            <a:pPr algn="ctr">
              <a:lnSpc>
                <a:spcPts val="2734"/>
              </a:lnSpc>
            </a:pPr>
            <a:r>
              <a:rPr lang="en-US" sz="2187" dirty="0">
                <a:solidFill>
                  <a:srgbClr val="272525"/>
                </a:solidFill>
                <a:latin typeface="Gelasio" pitchFamily="34" charset="0"/>
                <a:ea typeface="Gelasio" pitchFamily="34" charset="-122"/>
                <a:cs typeface="Gelasio" pitchFamily="34" charset="-120"/>
              </a:rPr>
              <a:t>3</a:t>
            </a:r>
            <a:endParaRPr lang="en-US" sz="2187" dirty="0"/>
          </a:p>
        </p:txBody>
      </p:sp>
      <p:sp>
        <p:nvSpPr>
          <p:cNvPr id="19" name="Text 16"/>
          <p:cNvSpPr/>
          <p:nvPr/>
        </p:nvSpPr>
        <p:spPr>
          <a:xfrm>
            <a:off x="7114382" y="4181078"/>
            <a:ext cx="2463800" cy="289322"/>
          </a:xfrm>
          <a:prstGeom prst="rect">
            <a:avLst/>
          </a:prstGeom>
          <a:noFill/>
          <a:ln/>
        </p:spPr>
        <p:txBody>
          <a:bodyPr wrap="none" rtlCol="0" anchor="t"/>
          <a:lstStyle/>
          <a:p>
            <a:pPr>
              <a:lnSpc>
                <a:spcPts val="2278"/>
              </a:lnSpc>
            </a:pPr>
            <a:r>
              <a:rPr lang="en-IN" sz="2000" b="1" dirty="0">
                <a:latin typeface="Avenir Next LT Pro (Body)"/>
              </a:rPr>
              <a:t>Learn and Improve</a:t>
            </a:r>
            <a:endParaRPr lang="en-US" sz="1822" dirty="0">
              <a:latin typeface="Avenir Next LT Pro (Body)"/>
            </a:endParaRPr>
          </a:p>
        </p:txBody>
      </p:sp>
      <p:sp>
        <p:nvSpPr>
          <p:cNvPr id="20" name="Text 17"/>
          <p:cNvSpPr/>
          <p:nvPr/>
        </p:nvSpPr>
        <p:spPr>
          <a:xfrm>
            <a:off x="7114382" y="4655543"/>
            <a:ext cx="3379292" cy="888504"/>
          </a:xfrm>
          <a:prstGeom prst="rect">
            <a:avLst/>
          </a:prstGeom>
          <a:noFill/>
          <a:ln/>
        </p:spPr>
        <p:txBody>
          <a:bodyPr wrap="square" rtlCol="0" anchor="t"/>
          <a:lstStyle/>
          <a:p>
            <a:pPr>
              <a:lnSpc>
                <a:spcPts val="2332"/>
              </a:lnSpc>
            </a:pPr>
            <a:r>
              <a:rPr lang="en-US" sz="1458" dirty="0">
                <a:solidFill>
                  <a:srgbClr val="272525"/>
                </a:solidFill>
                <a:latin typeface="Avenir Next LT Pro (Body)"/>
                <a:ea typeface="Lato" pitchFamily="34" charset="-122"/>
                <a:cs typeface="Lato" pitchFamily="34" charset="-120"/>
              </a:rPr>
              <a:t>See conflicts as chances to learn.</a:t>
            </a:r>
          </a:p>
          <a:p>
            <a:pPr>
              <a:lnSpc>
                <a:spcPts val="2332"/>
              </a:lnSpc>
            </a:pPr>
            <a:r>
              <a:rPr lang="en-US" sz="1458" dirty="0">
                <a:latin typeface="Avenir Next LT Pro (Body)"/>
              </a:rPr>
              <a:t>Analyze after resolving.</a:t>
            </a:r>
          </a:p>
          <a:p>
            <a:pPr>
              <a:lnSpc>
                <a:spcPts val="2332"/>
              </a:lnSpc>
            </a:pPr>
            <a:r>
              <a:rPr lang="en-US" sz="1458" dirty="0">
                <a:latin typeface="Avenir Next LT Pro (Body)"/>
              </a:rPr>
              <a:t>Apply lessons to strengthen collaboration.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A49A2DE-8E4E-1BC4-13EF-739452E524DE}"/>
              </a:ext>
            </a:extLst>
          </p:cNvPr>
          <p:cNvSpPr>
            <a:spLocks noGrp="1"/>
          </p:cNvSpPr>
          <p:nvPr>
            <p:ph type="title"/>
          </p:nvPr>
        </p:nvSpPr>
        <p:spPr>
          <a:xfrm>
            <a:off x="6213231" y="552782"/>
            <a:ext cx="5369169" cy="1154711"/>
          </a:xfrm>
        </p:spPr>
        <p:txBody>
          <a:bodyPr>
            <a:normAutofit/>
          </a:bodyPr>
          <a:lstStyle/>
          <a:p>
            <a:pPr>
              <a:lnSpc>
                <a:spcPct val="90000"/>
              </a:lnSpc>
            </a:pPr>
            <a:r>
              <a:rPr lang="en-US" sz="3700"/>
              <a:t>Structural Inhibitors of Teamwork</a:t>
            </a:r>
          </a:p>
        </p:txBody>
      </p:sp>
      <p:pic>
        <p:nvPicPr>
          <p:cNvPr id="5" name="Picture 4" descr="Hands holding each other">
            <a:extLst>
              <a:ext uri="{FF2B5EF4-FFF2-40B4-BE49-F238E27FC236}">
                <a16:creationId xmlns:a16="http://schemas.microsoft.com/office/drawing/2014/main" id="{4E8B4824-1E8A-DDAD-C4AE-2C98F133ECCF}"/>
              </a:ext>
            </a:extLst>
          </p:cNvPr>
          <p:cNvPicPr>
            <a:picLocks noChangeAspect="1"/>
          </p:cNvPicPr>
          <p:nvPr/>
        </p:nvPicPr>
        <p:blipFill rotWithShape="1">
          <a:blip r:embed="rId2"/>
          <a:srcRect l="21437" r="22888" b="1"/>
          <a:stretch/>
        </p:blipFill>
        <p:spPr>
          <a:xfrm>
            <a:off x="-16745" y="211090"/>
            <a:ext cx="5544176" cy="6646910"/>
          </a:xfrm>
          <a:custGeom>
            <a:avLst/>
            <a:gdLst/>
            <a:ahLst/>
            <a:cxnLst/>
            <a:rect l="l" t="t" r="r" b="b"/>
            <a:pathLst>
              <a:path w="5544176" h="6646910">
                <a:moveTo>
                  <a:pt x="4779974" y="685250"/>
                </a:moveTo>
                <a:cubicBezTo>
                  <a:pt x="5032054" y="670215"/>
                  <a:pt x="5267008" y="852320"/>
                  <a:pt x="5309474" y="1126951"/>
                </a:cubicBezTo>
                <a:cubicBezTo>
                  <a:pt x="5346050" y="1363456"/>
                  <a:pt x="5216949" y="1600813"/>
                  <a:pt x="5001910" y="1690856"/>
                </a:cubicBezTo>
                <a:cubicBezTo>
                  <a:pt x="4692098" y="1820733"/>
                  <a:pt x="4350283" y="1615922"/>
                  <a:pt x="4306656" y="1273177"/>
                </a:cubicBezTo>
                <a:cubicBezTo>
                  <a:pt x="4276590" y="1039231"/>
                  <a:pt x="4408479" y="807918"/>
                  <a:pt x="4621504" y="721515"/>
                </a:cubicBezTo>
                <a:cubicBezTo>
                  <a:pt x="4671997" y="700903"/>
                  <a:pt x="4725528" y="688659"/>
                  <a:pt x="4779974" y="685250"/>
                </a:cubicBezTo>
                <a:close/>
                <a:moveTo>
                  <a:pt x="2760003" y="352577"/>
                </a:moveTo>
                <a:cubicBezTo>
                  <a:pt x="2869653" y="345991"/>
                  <a:pt x="2971942" y="425187"/>
                  <a:pt x="2990385" y="544679"/>
                </a:cubicBezTo>
                <a:cubicBezTo>
                  <a:pt x="3006348" y="647665"/>
                  <a:pt x="2950167" y="750884"/>
                  <a:pt x="2856557" y="790095"/>
                </a:cubicBezTo>
                <a:cubicBezTo>
                  <a:pt x="2721799" y="846585"/>
                  <a:pt x="2573171" y="757470"/>
                  <a:pt x="2554030" y="608299"/>
                </a:cubicBezTo>
                <a:cubicBezTo>
                  <a:pt x="2540934" y="506165"/>
                  <a:pt x="2598123" y="405659"/>
                  <a:pt x="2691113" y="368075"/>
                </a:cubicBezTo>
                <a:cubicBezTo>
                  <a:pt x="2713089" y="359242"/>
                  <a:pt x="2736352" y="353973"/>
                  <a:pt x="2760003" y="352577"/>
                </a:cubicBezTo>
                <a:close/>
                <a:moveTo>
                  <a:pt x="3630" y="28121"/>
                </a:moveTo>
                <a:cubicBezTo>
                  <a:pt x="53278" y="26959"/>
                  <a:pt x="102920" y="30524"/>
                  <a:pt x="151871" y="38891"/>
                </a:cubicBezTo>
                <a:cubicBezTo>
                  <a:pt x="865103" y="112200"/>
                  <a:pt x="964292" y="593344"/>
                  <a:pt x="1031555" y="832871"/>
                </a:cubicBezTo>
                <a:cubicBezTo>
                  <a:pt x="1053330" y="878203"/>
                  <a:pt x="1074563" y="922528"/>
                  <a:pt x="1096338" y="964607"/>
                </a:cubicBezTo>
                <a:cubicBezTo>
                  <a:pt x="1174682" y="1115560"/>
                  <a:pt x="1260852" y="1237377"/>
                  <a:pt x="1409481" y="1265738"/>
                </a:cubicBezTo>
                <a:cubicBezTo>
                  <a:pt x="1767492" y="1334008"/>
                  <a:pt x="1973154" y="762896"/>
                  <a:pt x="2318612" y="859062"/>
                </a:cubicBezTo>
                <a:cubicBezTo>
                  <a:pt x="2496300" y="908501"/>
                  <a:pt x="2583943" y="1098510"/>
                  <a:pt x="2675615" y="1267985"/>
                </a:cubicBezTo>
                <a:cubicBezTo>
                  <a:pt x="2731099" y="1370507"/>
                  <a:pt x="2875466" y="1386005"/>
                  <a:pt x="2952957" y="1297896"/>
                </a:cubicBezTo>
                <a:cubicBezTo>
                  <a:pt x="2992292" y="1253804"/>
                  <a:pt x="3027543" y="1206225"/>
                  <a:pt x="3058268" y="1155778"/>
                </a:cubicBezTo>
                <a:cubicBezTo>
                  <a:pt x="3256027" y="815280"/>
                  <a:pt x="3063848" y="537317"/>
                  <a:pt x="3306706" y="310500"/>
                </a:cubicBezTo>
                <a:cubicBezTo>
                  <a:pt x="3358006" y="262378"/>
                  <a:pt x="3524148" y="107395"/>
                  <a:pt x="3735234" y="107395"/>
                </a:cubicBezTo>
                <a:cubicBezTo>
                  <a:pt x="3766510" y="107395"/>
                  <a:pt x="3797693" y="110804"/>
                  <a:pt x="3828224" y="117624"/>
                </a:cubicBezTo>
                <a:cubicBezTo>
                  <a:pt x="4046595" y="166056"/>
                  <a:pt x="4222967" y="384349"/>
                  <a:pt x="4231180" y="592260"/>
                </a:cubicBezTo>
                <a:cubicBezTo>
                  <a:pt x="4242339" y="872003"/>
                  <a:pt x="3941207" y="932136"/>
                  <a:pt x="3873092" y="1299370"/>
                </a:cubicBezTo>
                <a:cubicBezTo>
                  <a:pt x="3837368" y="1492245"/>
                  <a:pt x="3867280" y="1798492"/>
                  <a:pt x="4050935" y="1948439"/>
                </a:cubicBezTo>
                <a:cubicBezTo>
                  <a:pt x="4358421" y="2199435"/>
                  <a:pt x="4810507" y="1777182"/>
                  <a:pt x="5211525" y="2027402"/>
                </a:cubicBezTo>
                <a:cubicBezTo>
                  <a:pt x="5429122" y="2163013"/>
                  <a:pt x="5566824" y="2456164"/>
                  <a:pt x="5541097" y="2700958"/>
                </a:cubicBezTo>
                <a:cubicBezTo>
                  <a:pt x="5501654" y="3076251"/>
                  <a:pt x="5098698" y="3142194"/>
                  <a:pt x="5094823" y="3471378"/>
                </a:cubicBezTo>
                <a:cubicBezTo>
                  <a:pt x="5091415" y="3745236"/>
                  <a:pt x="5419668" y="3893242"/>
                  <a:pt x="5505528" y="4272564"/>
                </a:cubicBezTo>
                <a:cubicBezTo>
                  <a:pt x="5569691" y="4556184"/>
                  <a:pt x="5439041" y="4752005"/>
                  <a:pt x="5281423" y="4965183"/>
                </a:cubicBezTo>
                <a:cubicBezTo>
                  <a:pt x="5068244" y="5253608"/>
                  <a:pt x="4866301" y="5146281"/>
                  <a:pt x="4675749" y="5385343"/>
                </a:cubicBezTo>
                <a:cubicBezTo>
                  <a:pt x="4370191" y="5769070"/>
                  <a:pt x="4714176" y="6260683"/>
                  <a:pt x="4508838" y="6598516"/>
                </a:cubicBezTo>
                <a:lnTo>
                  <a:pt x="4472787" y="6646910"/>
                </a:lnTo>
                <a:lnTo>
                  <a:pt x="3367517" y="6646910"/>
                </a:lnTo>
                <a:lnTo>
                  <a:pt x="2998981" y="6646910"/>
                </a:lnTo>
                <a:lnTo>
                  <a:pt x="2648733" y="6646910"/>
                </a:lnTo>
                <a:lnTo>
                  <a:pt x="0" y="6646910"/>
                </a:lnTo>
                <a:lnTo>
                  <a:pt x="0" y="28222"/>
                </a:lnTo>
                <a:close/>
                <a:moveTo>
                  <a:pt x="1509522" y="767"/>
                </a:moveTo>
                <a:cubicBezTo>
                  <a:pt x="1736339" y="-12639"/>
                  <a:pt x="1947814" y="150946"/>
                  <a:pt x="1986017" y="398066"/>
                </a:cubicBezTo>
                <a:cubicBezTo>
                  <a:pt x="2019183" y="611090"/>
                  <a:pt x="1902946" y="824502"/>
                  <a:pt x="1709217" y="905558"/>
                </a:cubicBezTo>
                <a:cubicBezTo>
                  <a:pt x="1430403" y="1021795"/>
                  <a:pt x="1123149" y="837830"/>
                  <a:pt x="1083551" y="529879"/>
                </a:cubicBezTo>
                <a:cubicBezTo>
                  <a:pt x="1056506" y="319025"/>
                  <a:pt x="1175223" y="110882"/>
                  <a:pt x="1366937" y="33390"/>
                </a:cubicBezTo>
                <a:cubicBezTo>
                  <a:pt x="1412379" y="14871"/>
                  <a:pt x="1460539" y="3866"/>
                  <a:pt x="1509522" y="767"/>
                </a:cubicBezTo>
                <a:close/>
              </a:path>
            </a:pathLst>
          </a:custGeom>
        </p:spPr>
      </p:pic>
      <p:sp>
        <p:nvSpPr>
          <p:cNvPr id="3" name="Content Placeholder 2">
            <a:extLst>
              <a:ext uri="{FF2B5EF4-FFF2-40B4-BE49-F238E27FC236}">
                <a16:creationId xmlns:a16="http://schemas.microsoft.com/office/drawing/2014/main" id="{F6003D91-AB0E-72C7-186D-6B98C13E51D0}"/>
              </a:ext>
            </a:extLst>
          </p:cNvPr>
          <p:cNvSpPr>
            <a:spLocks noGrp="1"/>
          </p:cNvSpPr>
          <p:nvPr>
            <p:ph idx="1"/>
          </p:nvPr>
        </p:nvSpPr>
        <p:spPr>
          <a:xfrm>
            <a:off x="6226526" y="2391995"/>
            <a:ext cx="5355276" cy="3174788"/>
          </a:xfrm>
        </p:spPr>
        <p:txBody>
          <a:bodyPr anchor="t">
            <a:normAutofit/>
          </a:bodyPr>
          <a:lstStyle/>
          <a:p>
            <a:r>
              <a:rPr lang="en-US" dirty="0"/>
              <a:t>A structural inhibitor is an administrative procedure, organizational principle, or cultural element that works against given change. In other words, it is an obstacle within the team that stops effectiveness and growth within the work team. </a:t>
            </a:r>
          </a:p>
        </p:txBody>
      </p:sp>
    </p:spTree>
    <p:extLst>
      <p:ext uri="{BB962C8B-B14F-4D97-AF65-F5344CB8AC3E}">
        <p14:creationId xmlns:p14="http://schemas.microsoft.com/office/powerpoint/2010/main" val="3322462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76AD095-B1B2-6742-D0AA-DB79DBA024CC}"/>
              </a:ext>
            </a:extLst>
          </p:cNvPr>
          <p:cNvSpPr>
            <a:spLocks noGrp="1"/>
          </p:cNvSpPr>
          <p:nvPr>
            <p:ph type="title"/>
          </p:nvPr>
        </p:nvSpPr>
        <p:spPr>
          <a:xfrm>
            <a:off x="6297494" y="552782"/>
            <a:ext cx="5369169" cy="1619611"/>
          </a:xfrm>
        </p:spPr>
        <p:txBody>
          <a:bodyPr>
            <a:normAutofit/>
          </a:bodyPr>
          <a:lstStyle/>
          <a:p>
            <a:r>
              <a:rPr lang="en-US" dirty="0"/>
              <a:t>Example of Structural Inhibitors </a:t>
            </a:r>
          </a:p>
        </p:txBody>
      </p:sp>
      <p:pic>
        <p:nvPicPr>
          <p:cNvPr id="5" name="Picture 4" descr="Glasses on top of a book">
            <a:extLst>
              <a:ext uri="{FF2B5EF4-FFF2-40B4-BE49-F238E27FC236}">
                <a16:creationId xmlns:a16="http://schemas.microsoft.com/office/drawing/2014/main" id="{DD50B58C-77BE-E8AD-3366-5B44A9EA525F}"/>
              </a:ext>
            </a:extLst>
          </p:cNvPr>
          <p:cNvPicPr>
            <a:picLocks noChangeAspect="1"/>
          </p:cNvPicPr>
          <p:nvPr/>
        </p:nvPicPr>
        <p:blipFill rotWithShape="1">
          <a:blip r:embed="rId2"/>
          <a:srcRect l="9186" r="34518" b="-1"/>
          <a:stretch/>
        </p:blipFill>
        <p:spPr>
          <a:xfrm>
            <a:off x="-52346" y="10"/>
            <a:ext cx="5827552"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p:spPr>
      </p:pic>
      <p:sp>
        <p:nvSpPr>
          <p:cNvPr id="3" name="Content Placeholder 2">
            <a:extLst>
              <a:ext uri="{FF2B5EF4-FFF2-40B4-BE49-F238E27FC236}">
                <a16:creationId xmlns:a16="http://schemas.microsoft.com/office/drawing/2014/main" id="{4DF47586-E5DC-B8DC-2A49-2D0B7B1417B5}"/>
              </a:ext>
            </a:extLst>
          </p:cNvPr>
          <p:cNvSpPr>
            <a:spLocks noGrp="1"/>
          </p:cNvSpPr>
          <p:nvPr>
            <p:ph idx="1"/>
          </p:nvPr>
        </p:nvSpPr>
        <p:spPr>
          <a:xfrm>
            <a:off x="6298092" y="2391995"/>
            <a:ext cx="5355276" cy="3174788"/>
          </a:xfrm>
        </p:spPr>
        <p:txBody>
          <a:bodyPr anchor="t">
            <a:normAutofit fontScale="92500" lnSpcReduction="10000"/>
          </a:bodyPr>
          <a:lstStyle/>
          <a:p>
            <a:pPr>
              <a:lnSpc>
                <a:spcPct val="100000"/>
              </a:lnSpc>
            </a:pPr>
            <a:r>
              <a:rPr lang="en-US" sz="1700" dirty="0"/>
              <a:t>An university decided to add distance learning opportunity to one of the classes that previously was only held in person, on campus. The amount of enrolled students in this class tripled. The leading professor has not received any extra pay for a significant increase in amount of students in their class. The professor has no say in setting maximum enrolment limits. The final structural inhibitor was no compensation for developing the course that would benefit such a large amount of students. </a:t>
            </a:r>
          </a:p>
          <a:p>
            <a:pPr>
              <a:lnSpc>
                <a:spcPct val="100000"/>
              </a:lnSpc>
            </a:pPr>
            <a:r>
              <a:rPr lang="en-US" sz="1700" dirty="0"/>
              <a:t>In many cases, the university faculty would turn their back on this offer of leading such course. Once those inhibitors were removed, the course took off. </a:t>
            </a:r>
          </a:p>
        </p:txBody>
      </p:sp>
    </p:spTree>
    <p:extLst>
      <p:ext uri="{BB962C8B-B14F-4D97-AF65-F5344CB8AC3E}">
        <p14:creationId xmlns:p14="http://schemas.microsoft.com/office/powerpoint/2010/main" val="1269388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B16D5700-35B1-0E71-3EF9-24B3B363791D}"/>
              </a:ext>
            </a:extLst>
          </p:cNvPr>
          <p:cNvSpPr>
            <a:spLocks noGrp="1"/>
          </p:cNvSpPr>
          <p:nvPr>
            <p:ph type="title"/>
          </p:nvPr>
        </p:nvSpPr>
        <p:spPr>
          <a:xfrm>
            <a:off x="5748752" y="552782"/>
            <a:ext cx="5919373" cy="1611920"/>
          </a:xfrm>
        </p:spPr>
        <p:txBody>
          <a:bodyPr>
            <a:normAutofit/>
          </a:bodyPr>
          <a:lstStyle/>
          <a:p>
            <a:r>
              <a:rPr lang="en-US" dirty="0"/>
              <a:t>Structural Inhibitors to effective teamwork </a:t>
            </a:r>
          </a:p>
        </p:txBody>
      </p:sp>
      <p:pic>
        <p:nvPicPr>
          <p:cNvPr id="5" name="Picture 4" descr="White puzzle with one red piece">
            <a:extLst>
              <a:ext uri="{FF2B5EF4-FFF2-40B4-BE49-F238E27FC236}">
                <a16:creationId xmlns:a16="http://schemas.microsoft.com/office/drawing/2014/main" id="{C2586E96-B6C8-59A5-5C10-6DA30492E827}"/>
              </a:ext>
            </a:extLst>
          </p:cNvPr>
          <p:cNvPicPr>
            <a:picLocks noChangeAspect="1"/>
          </p:cNvPicPr>
          <p:nvPr/>
        </p:nvPicPr>
        <p:blipFill rotWithShape="1">
          <a:blip r:embed="rId2"/>
          <a:srcRect l="27382" r="25778"/>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
        <p:nvSpPr>
          <p:cNvPr id="3" name="Content Placeholder 2">
            <a:extLst>
              <a:ext uri="{FF2B5EF4-FFF2-40B4-BE49-F238E27FC236}">
                <a16:creationId xmlns:a16="http://schemas.microsoft.com/office/drawing/2014/main" id="{3D5341B9-65D0-B3ED-BA27-B0C332C2D7DB}"/>
              </a:ext>
            </a:extLst>
          </p:cNvPr>
          <p:cNvSpPr>
            <a:spLocks noGrp="1"/>
          </p:cNvSpPr>
          <p:nvPr>
            <p:ph idx="1"/>
          </p:nvPr>
        </p:nvSpPr>
        <p:spPr>
          <a:xfrm>
            <a:off x="5745083" y="2391995"/>
            <a:ext cx="5904056" cy="3174788"/>
          </a:xfrm>
        </p:spPr>
        <p:txBody>
          <a:bodyPr anchor="t">
            <a:normAutofit/>
          </a:bodyPr>
          <a:lstStyle/>
          <a:p>
            <a:pPr marL="342900" indent="-342900">
              <a:buFont typeface="Arial" panose="020B0604020202020204" pitchFamily="34" charset="0"/>
              <a:buChar char="•"/>
            </a:pPr>
            <a:r>
              <a:rPr lang="en-US" dirty="0"/>
              <a:t>Unit structure</a:t>
            </a:r>
          </a:p>
          <a:p>
            <a:pPr marL="342900" indent="-342900">
              <a:buFont typeface="Arial" panose="020B0604020202020204" pitchFamily="34" charset="0"/>
              <a:buChar char="•"/>
            </a:pPr>
            <a:r>
              <a:rPr lang="en-US" dirty="0"/>
              <a:t>Accountability</a:t>
            </a:r>
          </a:p>
          <a:p>
            <a:pPr marL="342900" indent="-342900">
              <a:buFont typeface="Arial" panose="020B0604020202020204" pitchFamily="34" charset="0"/>
              <a:buChar char="•"/>
            </a:pPr>
            <a:r>
              <a:rPr lang="en-US" dirty="0"/>
              <a:t>Unit goals </a:t>
            </a:r>
          </a:p>
          <a:p>
            <a:pPr marL="342900" indent="-342900">
              <a:buFont typeface="Arial" panose="020B0604020202020204" pitchFamily="34" charset="0"/>
              <a:buChar char="•"/>
            </a:pPr>
            <a:r>
              <a:rPr lang="en-US" dirty="0"/>
              <a:t>Responsibility </a:t>
            </a:r>
          </a:p>
          <a:p>
            <a:pPr marL="342900" indent="-342900">
              <a:buFont typeface="Arial" panose="020B0604020202020204" pitchFamily="34" charset="0"/>
              <a:buChar char="•"/>
            </a:pPr>
            <a:r>
              <a:rPr lang="en-US" dirty="0"/>
              <a:t>Compensation and Recognition</a:t>
            </a:r>
          </a:p>
          <a:p>
            <a:pPr marL="342900" indent="-342900">
              <a:buFont typeface="Arial" panose="020B0604020202020204" pitchFamily="34" charset="0"/>
              <a:buChar char="•"/>
            </a:pPr>
            <a:r>
              <a:rPr lang="en-US" dirty="0"/>
              <a:t>Planning and Control </a:t>
            </a:r>
          </a:p>
        </p:txBody>
      </p:sp>
    </p:spTree>
    <p:extLst>
      <p:ext uri="{BB962C8B-B14F-4D97-AF65-F5344CB8AC3E}">
        <p14:creationId xmlns:p14="http://schemas.microsoft.com/office/powerpoint/2010/main" val="1396832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02BA278-CAC9-5981-3031-80B18788FF0B}"/>
              </a:ext>
            </a:extLst>
          </p:cNvPr>
          <p:cNvSpPr>
            <a:spLocks noGrp="1"/>
          </p:cNvSpPr>
          <p:nvPr>
            <p:ph type="title"/>
          </p:nvPr>
        </p:nvSpPr>
        <p:spPr>
          <a:xfrm>
            <a:off x="841248" y="552782"/>
            <a:ext cx="10766774" cy="1514143"/>
          </a:xfrm>
        </p:spPr>
        <p:txBody>
          <a:bodyPr>
            <a:normAutofit/>
          </a:bodyPr>
          <a:lstStyle/>
          <a:p>
            <a:r>
              <a:rPr lang="en-US" dirty="0"/>
              <a:t>What Makes the Team fail?</a:t>
            </a:r>
          </a:p>
        </p:txBody>
      </p:sp>
      <p:pic>
        <p:nvPicPr>
          <p:cNvPr id="5" name="Picture 4" descr="Checkmate in a chess game">
            <a:extLst>
              <a:ext uri="{FF2B5EF4-FFF2-40B4-BE49-F238E27FC236}">
                <a16:creationId xmlns:a16="http://schemas.microsoft.com/office/drawing/2014/main" id="{B2869826-EE21-50CF-E63C-44267320F3DC}"/>
              </a:ext>
            </a:extLst>
          </p:cNvPr>
          <p:cNvPicPr>
            <a:picLocks noChangeAspect="1"/>
          </p:cNvPicPr>
          <p:nvPr/>
        </p:nvPicPr>
        <p:blipFill rotWithShape="1">
          <a:blip r:embed="rId2"/>
          <a:srcRect t="18162" r="2" b="2"/>
          <a:stretch/>
        </p:blipFill>
        <p:spPr>
          <a:xfrm>
            <a:off x="20" y="2914649"/>
            <a:ext cx="6361059" cy="3943347"/>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p:spPr>
      </p:pic>
      <p:sp>
        <p:nvSpPr>
          <p:cNvPr id="3" name="Content Placeholder 2">
            <a:extLst>
              <a:ext uri="{FF2B5EF4-FFF2-40B4-BE49-F238E27FC236}">
                <a16:creationId xmlns:a16="http://schemas.microsoft.com/office/drawing/2014/main" id="{B1CAA817-60B0-38B1-3A45-67CD28515CA3}"/>
              </a:ext>
            </a:extLst>
          </p:cNvPr>
          <p:cNvSpPr>
            <a:spLocks noGrp="1"/>
          </p:cNvSpPr>
          <p:nvPr>
            <p:ph idx="1"/>
          </p:nvPr>
        </p:nvSpPr>
        <p:spPr>
          <a:xfrm>
            <a:off x="6794270" y="2391995"/>
            <a:ext cx="4813752" cy="3174788"/>
          </a:xfrm>
        </p:spPr>
        <p:txBody>
          <a:bodyPr anchor="t">
            <a:noAutofit/>
          </a:bodyPr>
          <a:lstStyle/>
          <a:p>
            <a:pPr marL="342900" indent="-342900">
              <a:lnSpc>
                <a:spcPct val="100000"/>
              </a:lnSpc>
              <a:buFont typeface="Arial" panose="020B0604020202020204" pitchFamily="34" charset="0"/>
              <a:buChar char="•"/>
            </a:pPr>
            <a:r>
              <a:rPr lang="en-US" sz="1800" dirty="0"/>
              <a:t>Lack of Goals</a:t>
            </a:r>
          </a:p>
          <a:p>
            <a:pPr marL="342900" indent="-342900">
              <a:lnSpc>
                <a:spcPct val="100000"/>
              </a:lnSpc>
              <a:buFont typeface="Arial" panose="020B0604020202020204" pitchFamily="34" charset="0"/>
              <a:buChar char="•"/>
            </a:pPr>
            <a:r>
              <a:rPr lang="en-US" sz="1800" dirty="0"/>
              <a:t>Poor Communication</a:t>
            </a:r>
          </a:p>
          <a:p>
            <a:pPr marL="342900" indent="-342900">
              <a:lnSpc>
                <a:spcPct val="100000"/>
              </a:lnSpc>
              <a:buFont typeface="Arial" panose="020B0604020202020204" pitchFamily="34" charset="0"/>
              <a:buChar char="•"/>
            </a:pPr>
            <a:r>
              <a:rPr lang="en-US" sz="1800" dirty="0"/>
              <a:t>Power Dynamics</a:t>
            </a:r>
          </a:p>
          <a:p>
            <a:pPr marL="342900" indent="-342900">
              <a:lnSpc>
                <a:spcPct val="100000"/>
              </a:lnSpc>
              <a:buFont typeface="Arial" panose="020B0604020202020204" pitchFamily="34" charset="0"/>
              <a:buChar char="•"/>
            </a:pPr>
            <a:r>
              <a:rPr lang="en-US" sz="1800" dirty="0"/>
              <a:t>Inadequate Resources</a:t>
            </a:r>
          </a:p>
          <a:p>
            <a:pPr marL="342900" indent="-342900">
              <a:lnSpc>
                <a:spcPct val="100000"/>
              </a:lnSpc>
              <a:buFont typeface="Arial" panose="020B0604020202020204" pitchFamily="34" charset="0"/>
              <a:buChar char="•"/>
            </a:pPr>
            <a:r>
              <a:rPr lang="en-US" sz="1800" dirty="0"/>
              <a:t>Geographical Separation </a:t>
            </a:r>
          </a:p>
          <a:p>
            <a:pPr marL="342900" indent="-342900">
              <a:lnSpc>
                <a:spcPct val="100000"/>
              </a:lnSpc>
              <a:buFont typeface="Arial" panose="020B0604020202020204" pitchFamily="34" charset="0"/>
              <a:buChar char="•"/>
            </a:pPr>
            <a:r>
              <a:rPr lang="en-US" sz="1800" dirty="0"/>
              <a:t>Work Overload</a:t>
            </a:r>
          </a:p>
          <a:p>
            <a:pPr marL="342900" indent="-342900">
              <a:lnSpc>
                <a:spcPct val="100000"/>
              </a:lnSpc>
              <a:buFont typeface="Arial" panose="020B0604020202020204" pitchFamily="34" charset="0"/>
              <a:buChar char="•"/>
            </a:pPr>
            <a:r>
              <a:rPr lang="en-US" sz="1800" dirty="0"/>
              <a:t>Lack of Diversity </a:t>
            </a:r>
          </a:p>
          <a:p>
            <a:pPr marL="342900" indent="-342900">
              <a:lnSpc>
                <a:spcPct val="100000"/>
              </a:lnSpc>
              <a:buFont typeface="Arial" panose="020B0604020202020204" pitchFamily="34" charset="0"/>
              <a:buChar char="•"/>
            </a:pPr>
            <a:r>
              <a:rPr lang="en-US" sz="1800" dirty="0"/>
              <a:t>Insufficient Leadership </a:t>
            </a:r>
          </a:p>
          <a:p>
            <a:pPr marL="342900" indent="-342900">
              <a:lnSpc>
                <a:spcPct val="100000"/>
              </a:lnSpc>
              <a:buFont typeface="Arial" panose="020B0604020202020204" pitchFamily="34" charset="0"/>
              <a:buChar char="•"/>
            </a:pPr>
            <a:r>
              <a:rPr lang="en-US" sz="1800" dirty="0"/>
              <a:t>Unclear Rewards</a:t>
            </a:r>
          </a:p>
        </p:txBody>
      </p:sp>
    </p:spTree>
    <p:extLst>
      <p:ext uri="{BB962C8B-B14F-4D97-AF65-F5344CB8AC3E}">
        <p14:creationId xmlns:p14="http://schemas.microsoft.com/office/powerpoint/2010/main" val="328478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99DB-6E3D-55E8-88F3-3DDB034E55D4}"/>
              </a:ext>
            </a:extLst>
          </p:cNvPr>
          <p:cNvSpPr>
            <a:spLocks noGrp="1"/>
          </p:cNvSpPr>
          <p:nvPr>
            <p:ph type="title"/>
          </p:nvPr>
        </p:nvSpPr>
        <p:spPr/>
        <p:txBody>
          <a:bodyPr>
            <a:normAutofit fontScale="90000"/>
          </a:bodyPr>
          <a:lstStyle/>
          <a:p>
            <a:r>
              <a:rPr lang="en-US" dirty="0"/>
              <a:t>Rewarding Team and Individual Performance</a:t>
            </a:r>
          </a:p>
        </p:txBody>
      </p:sp>
      <p:sp>
        <p:nvSpPr>
          <p:cNvPr id="3" name="Content Placeholder 2">
            <a:extLst>
              <a:ext uri="{FF2B5EF4-FFF2-40B4-BE49-F238E27FC236}">
                <a16:creationId xmlns:a16="http://schemas.microsoft.com/office/drawing/2014/main" id="{249F5A75-D680-BE86-6878-ADEEB3C53CBC}"/>
              </a:ext>
            </a:extLst>
          </p:cNvPr>
          <p:cNvSpPr>
            <a:spLocks noGrp="1"/>
          </p:cNvSpPr>
          <p:nvPr>
            <p:ph idx="1"/>
          </p:nvPr>
        </p:nvSpPr>
        <p:spPr>
          <a:xfrm>
            <a:off x="504496" y="1980079"/>
            <a:ext cx="10972800" cy="4036534"/>
          </a:xfrm>
        </p:spPr>
        <p:txBody>
          <a:bodyPr/>
          <a:lstStyle/>
          <a:p>
            <a:pPr algn="ctr"/>
            <a:r>
              <a:rPr lang="en-US" b="1" dirty="0"/>
              <a:t>If you want teamwork to work – make it pay</a:t>
            </a:r>
          </a:p>
          <a:p>
            <a:r>
              <a:rPr lang="en-US" dirty="0"/>
              <a:t>Even in companies where employees work in teams, it is important to recognize their individual work. The best way to compensate an employee is to </a:t>
            </a:r>
          </a:p>
          <a:p>
            <a:pPr marL="342900" indent="-342900">
              <a:buFont typeface="Wingdings" pitchFamily="2" charset="2"/>
              <a:buChar char="ü"/>
            </a:pPr>
            <a:r>
              <a:rPr lang="en-US" b="1" dirty="0"/>
              <a:t>Base Individual Compensation </a:t>
            </a:r>
          </a:p>
          <a:p>
            <a:pPr marL="342900" indent="-342900">
              <a:buFont typeface="Wingdings" pitchFamily="2" charset="2"/>
              <a:buChar char="ü"/>
            </a:pPr>
            <a:r>
              <a:rPr lang="en-US" b="1" dirty="0"/>
              <a:t>Individual Incentive Compensation </a:t>
            </a:r>
          </a:p>
          <a:p>
            <a:pPr marL="342900" indent="-342900">
              <a:buFont typeface="Wingdings" pitchFamily="2" charset="2"/>
              <a:buChar char="ü"/>
            </a:pPr>
            <a:r>
              <a:rPr lang="en-US" b="1" dirty="0"/>
              <a:t>Team-Based Incentive Compensation </a:t>
            </a:r>
          </a:p>
          <a:p>
            <a:pPr marL="342900" indent="-342900">
              <a:buFont typeface="Wingdings" pitchFamily="2" charset="2"/>
              <a:buChar char="ü"/>
            </a:pPr>
            <a:endParaRPr lang="en-US" b="1" dirty="0"/>
          </a:p>
          <a:p>
            <a:r>
              <a:rPr lang="en-US" dirty="0"/>
              <a:t>Incentive Compensation – extra money, rewards of value (i.e. stock), based on employee’s performance </a:t>
            </a:r>
            <a:r>
              <a:rPr lang="en-US" b="1" dirty="0"/>
              <a:t> </a:t>
            </a:r>
          </a:p>
          <a:p>
            <a:endParaRPr lang="en-US" dirty="0"/>
          </a:p>
        </p:txBody>
      </p:sp>
    </p:spTree>
    <p:extLst>
      <p:ext uri="{BB962C8B-B14F-4D97-AF65-F5344CB8AC3E}">
        <p14:creationId xmlns:p14="http://schemas.microsoft.com/office/powerpoint/2010/main" val="208262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C3F918-ED2F-42C3-ACDE-1052134866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D7A18E2E-4285-464F-9069-61D155A58B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8188" y="0"/>
            <a:ext cx="2933812" cy="2750153"/>
          </a:xfrm>
          <a:custGeom>
            <a:avLst/>
            <a:gdLst>
              <a:gd name="connsiteX0" fmla="*/ 1067830 w 2933812"/>
              <a:gd name="connsiteY0" fmla="*/ 776732 h 2750153"/>
              <a:gd name="connsiteX1" fmla="*/ 1305537 w 2933812"/>
              <a:gd name="connsiteY1" fmla="*/ 842083 h 2750153"/>
              <a:gd name="connsiteX2" fmla="*/ 1421053 w 2933812"/>
              <a:gd name="connsiteY2" fmla="*/ 1397856 h 2750153"/>
              <a:gd name="connsiteX3" fmla="*/ 865267 w 2933812"/>
              <a:gd name="connsiteY3" fmla="*/ 1513301 h 2750153"/>
              <a:gd name="connsiteX4" fmla="*/ 749819 w 2933812"/>
              <a:gd name="connsiteY4" fmla="*/ 957568 h 2750153"/>
              <a:gd name="connsiteX5" fmla="*/ 836727 w 2933812"/>
              <a:gd name="connsiteY5" fmla="*/ 862679 h 2750153"/>
              <a:gd name="connsiteX6" fmla="*/ 1067830 w 2933812"/>
              <a:gd name="connsiteY6" fmla="*/ 776732 h 2750153"/>
              <a:gd name="connsiteX7" fmla="*/ 209205 w 2933812"/>
              <a:gd name="connsiteY7" fmla="*/ 551704 h 2750153"/>
              <a:gd name="connsiteX8" fmla="*/ 328901 w 2933812"/>
              <a:gd name="connsiteY8" fmla="*/ 567267 h 2750153"/>
              <a:gd name="connsiteX9" fmla="*/ 460887 w 2933812"/>
              <a:gd name="connsiteY9" fmla="*/ 878648 h 2750153"/>
              <a:gd name="connsiteX10" fmla="*/ 149506 w 2933812"/>
              <a:gd name="connsiteY10" fmla="*/ 1010633 h 2750153"/>
              <a:gd name="connsiteX11" fmla="*/ 17517 w 2933812"/>
              <a:gd name="connsiteY11" fmla="*/ 699260 h 2750153"/>
              <a:gd name="connsiteX12" fmla="*/ 97142 w 2933812"/>
              <a:gd name="connsiteY12" fmla="*/ 596577 h 2750153"/>
              <a:gd name="connsiteX13" fmla="*/ 209205 w 2933812"/>
              <a:gd name="connsiteY13" fmla="*/ 551704 h 2750153"/>
              <a:gd name="connsiteX14" fmla="*/ 603014 w 2933812"/>
              <a:gd name="connsiteY14" fmla="*/ 0 h 2750153"/>
              <a:gd name="connsiteX15" fmla="*/ 2933812 w 2933812"/>
              <a:gd name="connsiteY15" fmla="*/ 0 h 2750153"/>
              <a:gd name="connsiteX16" fmla="*/ 2933812 w 2933812"/>
              <a:gd name="connsiteY16" fmla="*/ 2748233 h 2750153"/>
              <a:gd name="connsiteX17" fmla="*/ 2877044 w 2933812"/>
              <a:gd name="connsiteY17" fmla="*/ 2704219 h 2750153"/>
              <a:gd name="connsiteX18" fmla="*/ 1987800 w 2933812"/>
              <a:gd name="connsiteY18" fmla="*/ 2707378 h 2750153"/>
              <a:gd name="connsiteX19" fmla="*/ 1571775 w 2933812"/>
              <a:gd name="connsiteY19" fmla="*/ 2085562 h 2750153"/>
              <a:gd name="connsiteX20" fmla="*/ 2085622 w 2933812"/>
              <a:gd name="connsiteY20" fmla="*/ 1038354 h 2750153"/>
              <a:gd name="connsiteX21" fmla="*/ 1614635 w 2933812"/>
              <a:gd name="connsiteY21" fmla="*/ 560521 h 2750153"/>
              <a:gd name="connsiteX22" fmla="*/ 825009 w 2933812"/>
              <a:gd name="connsiteY22" fmla="*/ 518839 h 2750153"/>
              <a:gd name="connsiteX23" fmla="*/ 599925 w 2933812"/>
              <a:gd name="connsiteY23" fmla="*/ 14372 h 275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33812" h="2750153">
                <a:moveTo>
                  <a:pt x="1067830" y="776732"/>
                </a:moveTo>
                <a:cubicBezTo>
                  <a:pt x="1150031" y="773119"/>
                  <a:pt x="1233332" y="794722"/>
                  <a:pt x="1305537" y="842083"/>
                </a:cubicBezTo>
                <a:cubicBezTo>
                  <a:pt x="1490941" y="963689"/>
                  <a:pt x="1542616" y="1212493"/>
                  <a:pt x="1421053" y="1397856"/>
                </a:cubicBezTo>
                <a:cubicBezTo>
                  <a:pt x="1299424" y="1583173"/>
                  <a:pt x="1050671" y="1634906"/>
                  <a:pt x="865267" y="1513301"/>
                </a:cubicBezTo>
                <a:cubicBezTo>
                  <a:pt x="679936" y="1391729"/>
                  <a:pt x="628260" y="1142925"/>
                  <a:pt x="749819" y="957568"/>
                </a:cubicBezTo>
                <a:cubicBezTo>
                  <a:pt x="773570" y="921529"/>
                  <a:pt x="802922" y="889506"/>
                  <a:pt x="836727" y="862679"/>
                </a:cubicBezTo>
                <a:cubicBezTo>
                  <a:pt x="904529" y="809175"/>
                  <a:pt x="985629" y="780345"/>
                  <a:pt x="1067830" y="776732"/>
                </a:cubicBezTo>
                <a:close/>
                <a:moveTo>
                  <a:pt x="209205" y="551704"/>
                </a:moveTo>
                <a:cubicBezTo>
                  <a:pt x="249147" y="546653"/>
                  <a:pt x="290360" y="551675"/>
                  <a:pt x="328901" y="567267"/>
                </a:cubicBezTo>
                <a:cubicBezTo>
                  <a:pt x="451346" y="616809"/>
                  <a:pt x="510410" y="756201"/>
                  <a:pt x="460887" y="878648"/>
                </a:cubicBezTo>
                <a:cubicBezTo>
                  <a:pt x="411366" y="1001087"/>
                  <a:pt x="271948" y="1060182"/>
                  <a:pt x="149506" y="1010633"/>
                </a:cubicBezTo>
                <a:cubicBezTo>
                  <a:pt x="27060" y="961092"/>
                  <a:pt x="-32003" y="821699"/>
                  <a:pt x="17517" y="699260"/>
                </a:cubicBezTo>
                <a:cubicBezTo>
                  <a:pt x="34058" y="658332"/>
                  <a:pt x="61655" y="622811"/>
                  <a:pt x="97142" y="596577"/>
                </a:cubicBezTo>
                <a:cubicBezTo>
                  <a:pt x="130594" y="571878"/>
                  <a:pt x="169264" y="556754"/>
                  <a:pt x="209205" y="551704"/>
                </a:cubicBezTo>
                <a:close/>
                <a:moveTo>
                  <a:pt x="603014" y="0"/>
                </a:moveTo>
                <a:lnTo>
                  <a:pt x="2933812" y="0"/>
                </a:lnTo>
                <a:lnTo>
                  <a:pt x="2933812" y="2748233"/>
                </a:lnTo>
                <a:lnTo>
                  <a:pt x="2877044" y="2704219"/>
                </a:lnTo>
                <a:cubicBezTo>
                  <a:pt x="2590402" y="2543052"/>
                  <a:pt x="2331640" y="2859871"/>
                  <a:pt x="1987800" y="2707378"/>
                </a:cubicBezTo>
                <a:cubicBezTo>
                  <a:pt x="1763640" y="2607782"/>
                  <a:pt x="1580044" y="2342268"/>
                  <a:pt x="1571775" y="2085562"/>
                </a:cubicBezTo>
                <a:cubicBezTo>
                  <a:pt x="1556983" y="1612648"/>
                  <a:pt x="2147977" y="1430482"/>
                  <a:pt x="2085622" y="1038354"/>
                </a:cubicBezTo>
                <a:cubicBezTo>
                  <a:pt x="2048252" y="804151"/>
                  <a:pt x="1799013" y="625551"/>
                  <a:pt x="1614635" y="560521"/>
                </a:cubicBezTo>
                <a:cubicBezTo>
                  <a:pt x="1263737" y="436354"/>
                  <a:pt x="1061091" y="667936"/>
                  <a:pt x="825009" y="518839"/>
                </a:cubicBezTo>
                <a:cubicBezTo>
                  <a:pt x="671642" y="421917"/>
                  <a:pt x="576178" y="209445"/>
                  <a:pt x="599925" y="143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65BC58-99B1-7FCD-E4B4-BC87F3976B2D}"/>
              </a:ext>
            </a:extLst>
          </p:cNvPr>
          <p:cNvSpPr>
            <a:spLocks noGrp="1"/>
          </p:cNvSpPr>
          <p:nvPr>
            <p:ph type="title"/>
          </p:nvPr>
        </p:nvSpPr>
        <p:spPr>
          <a:xfrm>
            <a:off x="609600" y="557784"/>
            <a:ext cx="10972800" cy="1325563"/>
          </a:xfrm>
        </p:spPr>
        <p:txBody>
          <a:bodyPr>
            <a:normAutofit/>
          </a:bodyPr>
          <a:lstStyle/>
          <a:p>
            <a:r>
              <a:rPr lang="en-US" dirty="0"/>
              <a:t>Nonmonetary rewards</a:t>
            </a:r>
          </a:p>
        </p:txBody>
      </p:sp>
      <p:graphicFrame>
        <p:nvGraphicFramePr>
          <p:cNvPr id="5" name="Content Placeholder 2">
            <a:extLst>
              <a:ext uri="{FF2B5EF4-FFF2-40B4-BE49-F238E27FC236}">
                <a16:creationId xmlns:a16="http://schemas.microsoft.com/office/drawing/2014/main" id="{D34CFBCC-298B-2B63-8A16-76485E2419A3}"/>
              </a:ext>
            </a:extLst>
          </p:cNvPr>
          <p:cNvGraphicFramePr>
            <a:graphicFrameLocks noGrp="1"/>
          </p:cNvGraphicFramePr>
          <p:nvPr>
            <p:ph idx="1"/>
            <p:extLst>
              <p:ext uri="{D42A27DB-BD31-4B8C-83A1-F6EECF244321}">
                <p14:modId xmlns:p14="http://schemas.microsoft.com/office/powerpoint/2010/main" val="1518440156"/>
              </p:ext>
            </p:extLst>
          </p:nvPr>
        </p:nvGraphicFramePr>
        <p:xfrm>
          <a:off x="609600" y="2106204"/>
          <a:ext cx="10972800" cy="4036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869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42E603F-28B7-4831-BF23-65FBAB13D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D39700F-2B10-4402-A7DD-06EE224588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6">
            <a:extLst>
              <a:ext uri="{FF2B5EF4-FFF2-40B4-BE49-F238E27FC236}">
                <a16:creationId xmlns:a16="http://schemas.microsoft.com/office/drawing/2014/main" id="{1ABD8527-9628-3D2E-FBBB-457A925ECF7B}"/>
              </a:ext>
            </a:extLst>
          </p:cNvPr>
          <p:cNvSpPr txBox="1"/>
          <p:nvPr/>
        </p:nvSpPr>
        <p:spPr>
          <a:xfrm>
            <a:off x="609600" y="552782"/>
            <a:ext cx="5369169" cy="15919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kern="1200" dirty="0">
                <a:solidFill>
                  <a:schemeClr val="tx1"/>
                </a:solidFill>
                <a:latin typeface="+mj-lt"/>
                <a:ea typeface="+mj-ea"/>
                <a:cs typeface="+mj-cs"/>
              </a:rPr>
              <a:t>RECOGNIZING TEAMWORK AND TEAM PLAYERS</a:t>
            </a:r>
            <a:endParaRPr lang="en-US" sz="3400"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50E2C8E2-5D95-3A76-2918-377AE41B4BAB}"/>
              </a:ext>
            </a:extLst>
          </p:cNvPr>
          <p:cNvSpPr txBox="1"/>
          <p:nvPr/>
        </p:nvSpPr>
        <p:spPr>
          <a:xfrm>
            <a:off x="610198" y="2391995"/>
            <a:ext cx="5355276" cy="3174788"/>
          </a:xfrm>
          <a:prstGeom prst="rect">
            <a:avLst/>
          </a:prstGeom>
        </p:spPr>
        <p:txBody>
          <a:bodyPr vert="horz" lIns="91440" tIns="45720" rIns="91440" bIns="45720" rtlCol="0" anchor="t">
            <a:normAutofit/>
          </a:bodyPr>
          <a:lstStyle/>
          <a:p>
            <a:pPr>
              <a:lnSpc>
                <a:spcPct val="110000"/>
              </a:lnSpc>
              <a:spcAft>
                <a:spcPts val="600"/>
              </a:spcAft>
              <a:buClr>
                <a:schemeClr val="accent5"/>
              </a:buClr>
            </a:pPr>
            <a:r>
              <a:rPr lang="en-US" sz="2000" dirty="0"/>
              <a:t>One of the strongest human motivators is recognition.</a:t>
            </a:r>
          </a:p>
          <a:p>
            <a:pPr>
              <a:lnSpc>
                <a:spcPct val="110000"/>
              </a:lnSpc>
              <a:spcAft>
                <a:spcPts val="600"/>
              </a:spcAft>
              <a:buClr>
                <a:schemeClr val="accent5"/>
              </a:buClr>
            </a:pPr>
            <a:endParaRPr lang="en-US" sz="2000" dirty="0"/>
          </a:p>
          <a:p>
            <a:pPr>
              <a:lnSpc>
                <a:spcPct val="110000"/>
              </a:lnSpc>
              <a:spcAft>
                <a:spcPts val="600"/>
              </a:spcAft>
              <a:buClr>
                <a:schemeClr val="accent5"/>
              </a:buClr>
            </a:pPr>
            <a:r>
              <a:rPr lang="en-US" sz="2000" dirty="0"/>
              <a:t>Example is the military, when they give medals and decorations to brave soldiers for their outstanding performance</a:t>
            </a:r>
          </a:p>
          <a:p>
            <a:pPr>
              <a:lnSpc>
                <a:spcPct val="110000"/>
              </a:lnSpc>
              <a:spcAft>
                <a:spcPts val="600"/>
              </a:spcAft>
              <a:buClr>
                <a:schemeClr val="accent5"/>
              </a:buClr>
            </a:pPr>
            <a:endParaRPr lang="en-US" dirty="0"/>
          </a:p>
        </p:txBody>
      </p:sp>
      <p:pic>
        <p:nvPicPr>
          <p:cNvPr id="11" name="Picture 10" descr="A group of soldiers holding a flag&#10;&#10;Description automatically generated">
            <a:extLst>
              <a:ext uri="{FF2B5EF4-FFF2-40B4-BE49-F238E27FC236}">
                <a16:creationId xmlns:a16="http://schemas.microsoft.com/office/drawing/2014/main" id="{BB605A7F-2DCA-C5B2-6C17-7DEE002E9A12}"/>
              </a:ext>
            </a:extLst>
          </p:cNvPr>
          <p:cNvPicPr>
            <a:picLocks noChangeAspect="1"/>
          </p:cNvPicPr>
          <p:nvPr/>
        </p:nvPicPr>
        <p:blipFill rotWithShape="1">
          <a:blip r:embed="rId2"/>
          <a:srcRect l="31290" r="37057"/>
          <a:stretch/>
        </p:blipFill>
        <p:spPr>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Tree>
    <p:extLst>
      <p:ext uri="{BB962C8B-B14F-4D97-AF65-F5344CB8AC3E}">
        <p14:creationId xmlns:p14="http://schemas.microsoft.com/office/powerpoint/2010/main" val="4114516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6">
            <a:extLst>
              <a:ext uri="{FF2B5EF4-FFF2-40B4-BE49-F238E27FC236}">
                <a16:creationId xmlns:a16="http://schemas.microsoft.com/office/drawing/2014/main" id="{C3DE0321-95DE-9E94-5A5D-BB4992E3EB4A}"/>
              </a:ext>
            </a:extLst>
          </p:cNvPr>
          <p:cNvSpPr txBox="1"/>
          <p:nvPr/>
        </p:nvSpPr>
        <p:spPr>
          <a:xfrm>
            <a:off x="609600" y="552782"/>
            <a:ext cx="5369169" cy="16140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kern="1200">
                <a:solidFill>
                  <a:schemeClr val="tx1"/>
                </a:solidFill>
                <a:latin typeface="+mj-lt"/>
                <a:ea typeface="+mj-ea"/>
                <a:cs typeface="+mj-cs"/>
              </a:rPr>
              <a:t>There are different recognisation startegies:</a:t>
            </a:r>
          </a:p>
          <a:p>
            <a:pPr>
              <a:lnSpc>
                <a:spcPct val="90000"/>
              </a:lnSpc>
              <a:spcBef>
                <a:spcPct val="0"/>
              </a:spcBef>
              <a:spcAft>
                <a:spcPts val="600"/>
              </a:spcAft>
            </a:pPr>
            <a:endParaRPr lang="en-US" sz="34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28B79BD5-80F7-1517-4CDC-B527950FB880}"/>
              </a:ext>
            </a:extLst>
          </p:cNvPr>
          <p:cNvSpPr txBox="1"/>
          <p:nvPr/>
        </p:nvSpPr>
        <p:spPr>
          <a:xfrm>
            <a:off x="610198" y="2391995"/>
            <a:ext cx="5355276" cy="3174788"/>
          </a:xfrm>
          <a:prstGeom prst="rect">
            <a:avLst/>
          </a:prstGeom>
        </p:spPr>
        <p:txBody>
          <a:bodyPr vert="horz" lIns="91440" tIns="45720" rIns="91440" bIns="45720" rtlCol="0" anchor="t">
            <a:normAutofit/>
          </a:bodyPr>
          <a:lstStyle/>
          <a:p>
            <a:pPr>
              <a:spcAft>
                <a:spcPts val="600"/>
              </a:spcAft>
              <a:buClr>
                <a:schemeClr val="accent5"/>
              </a:buClr>
            </a:pPr>
            <a:r>
              <a:rPr lang="en-US" sz="1400" b="0" i="0">
                <a:effectLst/>
              </a:rPr>
              <a:t>- Write a letter to the employee’s family members telling them about the excellent job the employee 	is doing.</a:t>
            </a:r>
            <a:r>
              <a:rPr lang="en-US" sz="1400"/>
              <a:t/>
            </a:r>
            <a:br>
              <a:rPr lang="en-US" sz="1400"/>
            </a:br>
            <a:r>
              <a:rPr lang="en-US" sz="1400"/>
              <a:t>- </a:t>
            </a:r>
            <a:r>
              <a:rPr lang="en-US" sz="1400" b="0" i="0">
                <a:effectLst/>
              </a:rPr>
              <a:t>Arrange for a senior-level manager to have lunch with the employee.</a:t>
            </a:r>
            <a:r>
              <a:rPr lang="en-US" sz="1400"/>
              <a:t/>
            </a:r>
            <a:br>
              <a:rPr lang="en-US" sz="1400"/>
            </a:br>
            <a:r>
              <a:rPr lang="en-US" sz="1400"/>
              <a:t>- </a:t>
            </a:r>
            <a:r>
              <a:rPr lang="en-US" sz="1400" b="0" i="0">
                <a:effectLst/>
              </a:rPr>
              <a:t>Have the CEO of the organization call the employee personally (or stop by in person) to say, “Thanks for a job  well done.”</a:t>
            </a:r>
            <a:r>
              <a:rPr lang="en-US" sz="1400"/>
              <a:t/>
            </a:r>
            <a:br>
              <a:rPr lang="en-US" sz="1400"/>
            </a:br>
            <a:r>
              <a:rPr lang="en-US" sz="1400"/>
              <a:t>- </a:t>
            </a:r>
            <a:r>
              <a:rPr lang="en-US" sz="1400" b="0" i="0">
                <a:effectLst/>
              </a:rPr>
              <a:t>Find out what the employee’s hobby is and publicly award him or her     a gift relating to that hobby.</a:t>
            </a:r>
            <a:r>
              <a:rPr lang="en-US" sz="1400"/>
              <a:t/>
            </a:r>
            <a:br>
              <a:rPr lang="en-US" sz="1400"/>
            </a:br>
            <a:r>
              <a:rPr lang="en-US" sz="1400" b="0" i="0">
                <a:effectLst/>
              </a:rPr>
              <a:t> - Designate the best parking space in the lot for the “Employee of the Month.”</a:t>
            </a:r>
            <a:r>
              <a:rPr lang="en-US" sz="1400"/>
              <a:t/>
            </a:r>
            <a:br>
              <a:rPr lang="en-US" sz="1400"/>
            </a:br>
            <a:r>
              <a:rPr lang="en-US" sz="1400" b="0" i="0">
                <a:effectLst/>
              </a:rPr>
              <a:t> - Create a “Wall of Fame” to honor outstanding performance.</a:t>
            </a:r>
            <a:endParaRPr lang="en-US" sz="1400"/>
          </a:p>
          <a:p>
            <a:pPr>
              <a:spcAft>
                <a:spcPts val="600"/>
              </a:spcAft>
              <a:buClr>
                <a:schemeClr val="accent5"/>
              </a:buClr>
            </a:pPr>
            <a:endParaRPr lang="en-US" sz="1400"/>
          </a:p>
        </p:txBody>
      </p:sp>
      <p:pic>
        <p:nvPicPr>
          <p:cNvPr id="5" name="Picture 4" descr="A group of people standing in a line&#10;&#10;Description automatically generated">
            <a:extLst>
              <a:ext uri="{FF2B5EF4-FFF2-40B4-BE49-F238E27FC236}">
                <a16:creationId xmlns:a16="http://schemas.microsoft.com/office/drawing/2014/main" id="{68FDFF38-CD59-CBC4-E23D-0D1CB19E8121}"/>
              </a:ext>
            </a:extLst>
          </p:cNvPr>
          <p:cNvPicPr>
            <a:picLocks noChangeAspect="1"/>
          </p:cNvPicPr>
          <p:nvPr/>
        </p:nvPicPr>
        <p:blipFill rotWithShape="1">
          <a:blip r:embed="rId2"/>
          <a:srcRect l="11631" r="7493" b="1"/>
          <a:stretch/>
        </p:blipFill>
        <p:spPr>
          <a:xfrm>
            <a:off x="6408746" y="341196"/>
            <a:ext cx="5783254" cy="5827839"/>
          </a:xfrm>
          <a:custGeom>
            <a:avLst/>
            <a:gdLst/>
            <a:ahLst/>
            <a:cxnLst/>
            <a:rect l="l" t="t" r="r" b="b"/>
            <a:pathLst>
              <a:path w="5783254" h="5827839">
                <a:moveTo>
                  <a:pt x="4737899" y="4735529"/>
                </a:moveTo>
                <a:cubicBezTo>
                  <a:pt x="5039532" y="4735529"/>
                  <a:pt x="5284054" y="4980051"/>
                  <a:pt x="5284054" y="5281684"/>
                </a:cubicBezTo>
                <a:cubicBezTo>
                  <a:pt x="5284054" y="5583317"/>
                  <a:pt x="5039532" y="5827839"/>
                  <a:pt x="4737899" y="5827839"/>
                </a:cubicBezTo>
                <a:cubicBezTo>
                  <a:pt x="4436266" y="5827839"/>
                  <a:pt x="4191744" y="5583317"/>
                  <a:pt x="4191744" y="5281684"/>
                </a:cubicBezTo>
                <a:cubicBezTo>
                  <a:pt x="4191744" y="4980051"/>
                  <a:pt x="4436266" y="4735529"/>
                  <a:pt x="4737899" y="4735529"/>
                </a:cubicBezTo>
                <a:close/>
                <a:moveTo>
                  <a:pt x="926278" y="4451445"/>
                </a:moveTo>
                <a:cubicBezTo>
                  <a:pt x="1155542" y="4451445"/>
                  <a:pt x="1341398" y="4637301"/>
                  <a:pt x="1341398" y="4866565"/>
                </a:cubicBezTo>
                <a:cubicBezTo>
                  <a:pt x="1341398" y="5095829"/>
                  <a:pt x="1155542" y="5281685"/>
                  <a:pt x="926278" y="5281685"/>
                </a:cubicBezTo>
                <a:cubicBezTo>
                  <a:pt x="697014" y="5281685"/>
                  <a:pt x="511158" y="5095829"/>
                  <a:pt x="511158" y="4866565"/>
                </a:cubicBezTo>
                <a:cubicBezTo>
                  <a:pt x="511158" y="4637301"/>
                  <a:pt x="697014" y="4451445"/>
                  <a:pt x="926278" y="4451445"/>
                </a:cubicBezTo>
                <a:close/>
                <a:moveTo>
                  <a:pt x="1681949" y="4088725"/>
                </a:moveTo>
                <a:cubicBezTo>
                  <a:pt x="1834038" y="4088725"/>
                  <a:pt x="1957331" y="4212018"/>
                  <a:pt x="1957331" y="4364107"/>
                </a:cubicBezTo>
                <a:cubicBezTo>
                  <a:pt x="1957331" y="4516196"/>
                  <a:pt x="1834038" y="4639489"/>
                  <a:pt x="1681949" y="4639489"/>
                </a:cubicBezTo>
                <a:cubicBezTo>
                  <a:pt x="1529860" y="4639489"/>
                  <a:pt x="1406567" y="4516196"/>
                  <a:pt x="1406567" y="4364107"/>
                </a:cubicBezTo>
                <a:cubicBezTo>
                  <a:pt x="1406567" y="4212018"/>
                  <a:pt x="1529860" y="4088725"/>
                  <a:pt x="1681949" y="4088725"/>
                </a:cubicBezTo>
                <a:close/>
                <a:moveTo>
                  <a:pt x="1693411" y="509182"/>
                </a:moveTo>
                <a:cubicBezTo>
                  <a:pt x="1845500" y="509182"/>
                  <a:pt x="1968793" y="632475"/>
                  <a:pt x="1968793" y="784564"/>
                </a:cubicBezTo>
                <a:cubicBezTo>
                  <a:pt x="1968793" y="936653"/>
                  <a:pt x="1845500" y="1059946"/>
                  <a:pt x="1693411" y="1059946"/>
                </a:cubicBezTo>
                <a:cubicBezTo>
                  <a:pt x="1541322" y="1059946"/>
                  <a:pt x="1418029" y="936653"/>
                  <a:pt x="1418029" y="784564"/>
                </a:cubicBezTo>
                <a:cubicBezTo>
                  <a:pt x="1418029" y="632475"/>
                  <a:pt x="1541322" y="509182"/>
                  <a:pt x="1693411" y="509182"/>
                </a:cubicBezTo>
                <a:close/>
                <a:moveTo>
                  <a:pt x="3016437" y="478512"/>
                </a:moveTo>
                <a:cubicBezTo>
                  <a:pt x="3052905" y="476034"/>
                  <a:pt x="3089701" y="476075"/>
                  <a:pt x="3126794" y="478680"/>
                </a:cubicBezTo>
                <a:cubicBezTo>
                  <a:pt x="3225709" y="485628"/>
                  <a:pt x="3326735" y="510816"/>
                  <a:pt x="3429286" y="555125"/>
                </a:cubicBezTo>
                <a:cubicBezTo>
                  <a:pt x="3588377" y="623860"/>
                  <a:pt x="3726579" y="757508"/>
                  <a:pt x="3852460" y="883435"/>
                </a:cubicBezTo>
                <a:cubicBezTo>
                  <a:pt x="4189958" y="1221166"/>
                  <a:pt x="4581366" y="1207328"/>
                  <a:pt x="4939713" y="1000031"/>
                </a:cubicBezTo>
                <a:cubicBezTo>
                  <a:pt x="5194103" y="852348"/>
                  <a:pt x="5433141" y="675268"/>
                  <a:pt x="5697634" y="549718"/>
                </a:cubicBezTo>
                <a:lnTo>
                  <a:pt x="5783254" y="513561"/>
                </a:lnTo>
                <a:lnTo>
                  <a:pt x="5783254" y="4871711"/>
                </a:lnTo>
                <a:lnTo>
                  <a:pt x="5743328" y="4864473"/>
                </a:lnTo>
                <a:cubicBezTo>
                  <a:pt x="5605918" y="4834320"/>
                  <a:pt x="5469797" y="4789559"/>
                  <a:pt x="5333250" y="4737862"/>
                </a:cubicBezTo>
                <a:cubicBezTo>
                  <a:pt x="5018374" y="4618749"/>
                  <a:pt x="4676802" y="4500296"/>
                  <a:pt x="4354677" y="4623045"/>
                </a:cubicBezTo>
                <a:cubicBezTo>
                  <a:pt x="4093969" y="4722577"/>
                  <a:pt x="3874992" y="4932580"/>
                  <a:pt x="3639124" y="5095915"/>
                </a:cubicBezTo>
                <a:cubicBezTo>
                  <a:pt x="3490411" y="5199039"/>
                  <a:pt x="3351637" y="5318395"/>
                  <a:pt x="3196098" y="5409413"/>
                </a:cubicBezTo>
                <a:cubicBezTo>
                  <a:pt x="2798576" y="5642084"/>
                  <a:pt x="2315054" y="5309217"/>
                  <a:pt x="2216541" y="5005202"/>
                </a:cubicBezTo>
                <a:cubicBezTo>
                  <a:pt x="2172959" y="4870183"/>
                  <a:pt x="2182102" y="4711777"/>
                  <a:pt x="2195718" y="4566594"/>
                </a:cubicBezTo>
                <a:cubicBezTo>
                  <a:pt x="2235161" y="4141667"/>
                  <a:pt x="1842961" y="3903370"/>
                  <a:pt x="1509426" y="3909896"/>
                </a:cubicBezTo>
                <a:cubicBezTo>
                  <a:pt x="539234" y="3931048"/>
                  <a:pt x="29168" y="3302144"/>
                  <a:pt x="354" y="2455296"/>
                </a:cubicBezTo>
                <a:cubicBezTo>
                  <a:pt x="-4549" y="2310187"/>
                  <a:pt x="42804" y="2163767"/>
                  <a:pt x="65932" y="2017226"/>
                </a:cubicBezTo>
                <a:cubicBezTo>
                  <a:pt x="138904" y="1706535"/>
                  <a:pt x="262471" y="1430265"/>
                  <a:pt x="548743" y="1259879"/>
                </a:cubicBezTo>
                <a:cubicBezTo>
                  <a:pt x="731311" y="1151231"/>
                  <a:pt x="929316" y="1141485"/>
                  <a:pt x="1139870" y="1171590"/>
                </a:cubicBezTo>
                <a:cubicBezTo>
                  <a:pt x="1368879" y="1204173"/>
                  <a:pt x="1602397" y="1224911"/>
                  <a:pt x="1832320" y="1214571"/>
                </a:cubicBezTo>
                <a:cubicBezTo>
                  <a:pt x="2045424" y="1204861"/>
                  <a:pt x="2179434" y="1036538"/>
                  <a:pt x="2309408" y="884812"/>
                </a:cubicBezTo>
                <a:cubicBezTo>
                  <a:pt x="2521947" y="636609"/>
                  <a:pt x="2761159" y="495859"/>
                  <a:pt x="3016437" y="478512"/>
                </a:cubicBezTo>
                <a:close/>
                <a:moveTo>
                  <a:pt x="4470143" y="0"/>
                </a:moveTo>
                <a:cubicBezTo>
                  <a:pt x="4685857" y="0"/>
                  <a:pt x="4860728" y="174871"/>
                  <a:pt x="4860728" y="390585"/>
                </a:cubicBezTo>
                <a:cubicBezTo>
                  <a:pt x="4860728" y="606299"/>
                  <a:pt x="4685857" y="781170"/>
                  <a:pt x="4470143" y="781170"/>
                </a:cubicBezTo>
                <a:cubicBezTo>
                  <a:pt x="4254429" y="781170"/>
                  <a:pt x="4079558" y="606299"/>
                  <a:pt x="4079558" y="390585"/>
                </a:cubicBezTo>
                <a:cubicBezTo>
                  <a:pt x="4079558" y="174871"/>
                  <a:pt x="4254429" y="0"/>
                  <a:pt x="4470143" y="0"/>
                </a:cubicBezTo>
                <a:close/>
              </a:path>
            </a:pathLst>
          </a:custGeom>
        </p:spPr>
      </p:pic>
    </p:spTree>
    <p:extLst>
      <p:ext uri="{BB962C8B-B14F-4D97-AF65-F5344CB8AC3E}">
        <p14:creationId xmlns:p14="http://schemas.microsoft.com/office/powerpoint/2010/main" val="2980742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 </a:t>
            </a:r>
            <a:r>
              <a:rPr lang="en-US" dirty="0"/>
              <a:t>for Teams</a:t>
            </a:r>
          </a:p>
        </p:txBody>
      </p:sp>
      <p:sp>
        <p:nvSpPr>
          <p:cNvPr id="4" name="Text Placeholder 3"/>
          <p:cNvSpPr>
            <a:spLocks noGrp="1"/>
          </p:cNvSpPr>
          <p:nvPr>
            <p:ph idx="1"/>
          </p:nvPr>
        </p:nvSpPr>
        <p:spPr/>
        <p:txBody>
          <a:bodyPr>
            <a:normAutofit/>
          </a:bodyPr>
          <a:lstStyle/>
          <a:p>
            <a:pPr marL="285750" lvl="0" indent="-285750">
              <a:buFont typeface="Arial" panose="020B0604020202020204" pitchFamily="34" charset="0"/>
              <a:buChar char="•"/>
            </a:pPr>
            <a:r>
              <a:rPr lang="en-US" dirty="0"/>
              <a:t>Teams satisfy the human social need to belong.</a:t>
            </a:r>
          </a:p>
          <a:p>
            <a:pPr marL="285750" lvl="0" indent="-285750">
              <a:buFont typeface="Arial" panose="020B0604020202020204" pitchFamily="34" charset="0"/>
              <a:buChar char="•"/>
            </a:pPr>
            <a:r>
              <a:rPr lang="en-US" dirty="0"/>
              <a:t>Two or more heads are better than one.</a:t>
            </a:r>
          </a:p>
          <a:p>
            <a:pPr marL="285750" lvl="0" indent="-285750">
              <a:buFont typeface="Arial" panose="020B0604020202020204" pitchFamily="34" charset="0"/>
              <a:buChar char="•"/>
            </a:pPr>
            <a:r>
              <a:rPr lang="en-US" dirty="0"/>
              <a:t>The whole (the team) can be greater than the sum of its parts (individual members).</a:t>
            </a:r>
          </a:p>
          <a:p>
            <a:pPr marL="285750" lvl="0" indent="-285750">
              <a:buFont typeface="Arial" panose="020B0604020202020204" pitchFamily="34" charset="0"/>
              <a:buChar char="•"/>
            </a:pPr>
            <a:r>
              <a:rPr lang="en-US" dirty="0"/>
              <a:t>People in teams get to know each other, build trust, and, as a result, want to help each other.</a:t>
            </a:r>
          </a:p>
          <a:p>
            <a:pPr marL="285750" indent="-285750">
              <a:buFont typeface="Arial" panose="020B0604020202020204" pitchFamily="34" charset="0"/>
              <a:buChar char="•"/>
            </a:pPr>
            <a:r>
              <a:rPr lang="en-US" dirty="0"/>
              <a:t>Teamwork promotes better communication.</a:t>
            </a:r>
          </a:p>
          <a:p>
            <a:pPr marL="285750" indent="-285750">
              <a:buFont typeface="Arial" panose="020B0604020202020204" pitchFamily="34" charset="0"/>
              <a:buChar char="•"/>
            </a:pPr>
            <a:r>
              <a:rPr lang="en-US" dirty="0"/>
              <a:t>Teamwork multiplies the potential of individual members.</a:t>
            </a:r>
          </a:p>
          <a:p>
            <a:pPr marL="285750" indent="-285750">
              <a:buFont typeface="Arial" panose="020B0604020202020204" pitchFamily="34" charset="0"/>
              <a:buChar char="•"/>
            </a:pPr>
            <a:r>
              <a:rPr lang="en-US" dirty="0"/>
              <a:t>Teamwork produces positive peer pressure</a:t>
            </a:r>
            <a:r>
              <a:rPr lang="en-US" dirty="0" smtClean="0"/>
              <a:t>.</a:t>
            </a:r>
          </a:p>
          <a:p>
            <a:endParaRPr lang="en-US" dirty="0"/>
          </a:p>
          <a:p>
            <a:endParaRPr lang="en-US" dirty="0"/>
          </a:p>
          <a:p>
            <a:endParaRPr lang="en-US" dirty="0"/>
          </a:p>
          <a:p>
            <a:pPr lvl="0"/>
            <a:endParaRPr lang="en-US" dirty="0"/>
          </a:p>
          <a:p>
            <a:pPr marL="285750" indent="-285750">
              <a:buFont typeface="Arial" panose="020B0604020202020204" pitchFamily="34" charset="0"/>
              <a:buChar char="•"/>
            </a:pPr>
            <a:endParaRPr lang="en-US" dirty="0"/>
          </a:p>
        </p:txBody>
      </p:sp>
      <p:sp>
        <p:nvSpPr>
          <p:cNvPr id="3" name="Rectangle 2"/>
          <p:cNvSpPr/>
          <p:nvPr/>
        </p:nvSpPr>
        <p:spPr>
          <a:xfrm>
            <a:off x="609600" y="5493394"/>
            <a:ext cx="10642862" cy="129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We should note that it is well established that teams can outperform individuals, provided they are properly handled. </a:t>
            </a:r>
          </a:p>
          <a:p>
            <a:endParaRPr lang="en-US">
              <a:solidFill>
                <a:schemeClr val="bg1"/>
              </a:solidFill>
            </a:endParaRPr>
          </a:p>
          <a:p>
            <a:r>
              <a:rPr lang="en-US">
                <a:solidFill>
                  <a:schemeClr val="bg1"/>
                </a:solidFill>
              </a:rPr>
              <a:t>Also, a team is not just a group of people.</a:t>
            </a:r>
            <a:endParaRPr lang="en-US" dirty="0">
              <a:solidFill>
                <a:schemeClr val="bg1"/>
              </a:solidFill>
            </a:endParaRPr>
          </a:p>
        </p:txBody>
      </p:sp>
      <p:sp>
        <p:nvSpPr>
          <p:cNvPr id="5" name="TextBox 4"/>
          <p:cNvSpPr txBox="1"/>
          <p:nvPr/>
        </p:nvSpPr>
        <p:spPr>
          <a:xfrm>
            <a:off x="1555423" y="5373278"/>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18801809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around a table&#10;&#10;Description automatically generated">
            <a:extLst>
              <a:ext uri="{FF2B5EF4-FFF2-40B4-BE49-F238E27FC236}">
                <a16:creationId xmlns:a16="http://schemas.microsoft.com/office/drawing/2014/main" id="{7A9720CB-FED0-C2FF-CDF2-1BF015A5EDFB}"/>
              </a:ext>
            </a:extLst>
          </p:cNvPr>
          <p:cNvPicPr>
            <a:picLocks noGrp="1" noChangeAspect="1"/>
          </p:cNvPicPr>
          <p:nvPr>
            <p:ph idx="1"/>
          </p:nvPr>
        </p:nvPicPr>
        <p:blipFill>
          <a:blip r:embed="rId2"/>
          <a:stretch>
            <a:fillRect/>
          </a:stretch>
        </p:blipFill>
        <p:spPr>
          <a:xfrm>
            <a:off x="5035961" y="1316227"/>
            <a:ext cx="7156039" cy="4035425"/>
          </a:xfrm>
        </p:spPr>
      </p:pic>
      <p:sp>
        <p:nvSpPr>
          <p:cNvPr id="6" name="TextBox 5">
            <a:extLst>
              <a:ext uri="{FF2B5EF4-FFF2-40B4-BE49-F238E27FC236}">
                <a16:creationId xmlns:a16="http://schemas.microsoft.com/office/drawing/2014/main" id="{DD9F1571-0A70-0FD4-87C4-708229715DED}"/>
              </a:ext>
            </a:extLst>
          </p:cNvPr>
          <p:cNvSpPr txBox="1"/>
          <p:nvPr/>
        </p:nvSpPr>
        <p:spPr>
          <a:xfrm>
            <a:off x="3606085" y="370620"/>
            <a:ext cx="4014753" cy="646331"/>
          </a:xfrm>
          <a:prstGeom prst="rect">
            <a:avLst/>
          </a:prstGeom>
          <a:noFill/>
        </p:spPr>
        <p:txBody>
          <a:bodyPr wrap="none" rtlCol="0">
            <a:spAutoFit/>
          </a:bodyPr>
          <a:lstStyle/>
          <a:p>
            <a:r>
              <a:rPr lang="en-PL" sz="1800" b="1" dirty="0"/>
              <a:t>LEADING MULTICULTURAL TEAMS</a:t>
            </a:r>
          </a:p>
          <a:p>
            <a:endParaRPr lang="en-PL" dirty="0"/>
          </a:p>
        </p:txBody>
      </p:sp>
      <p:sp>
        <p:nvSpPr>
          <p:cNvPr id="8" name="TextBox 7">
            <a:extLst>
              <a:ext uri="{FF2B5EF4-FFF2-40B4-BE49-F238E27FC236}">
                <a16:creationId xmlns:a16="http://schemas.microsoft.com/office/drawing/2014/main" id="{A67EC922-A448-0667-02CA-2752B73E5EA5}"/>
              </a:ext>
            </a:extLst>
          </p:cNvPr>
          <p:cNvSpPr txBox="1"/>
          <p:nvPr/>
        </p:nvSpPr>
        <p:spPr>
          <a:xfrm>
            <a:off x="5613461" y="5447756"/>
            <a:ext cx="5923960" cy="1477328"/>
          </a:xfrm>
          <a:prstGeom prst="rect">
            <a:avLst/>
          </a:prstGeom>
          <a:noFill/>
        </p:spPr>
        <p:txBody>
          <a:bodyPr wrap="square" rtlCol="0">
            <a:spAutoFit/>
          </a:bodyPr>
          <a:lstStyle/>
          <a:p>
            <a:r>
              <a:rPr lang="en-GB" b="0" i="0" dirty="0">
                <a:effectLst/>
                <a:latin typeface="Times New Roman" panose="02020603050405020304" pitchFamily="18" charset="0"/>
              </a:rPr>
              <a:t>For example, people from Western countries and particularly the United States tend to be direct and to the point when communicating ideas, recommendations, and opinions. People from  Asian countries tend to be less so.</a:t>
            </a:r>
            <a:endParaRPr lang="en-PL" dirty="0"/>
          </a:p>
          <a:p>
            <a:endParaRPr lang="en-PL" dirty="0"/>
          </a:p>
        </p:txBody>
      </p:sp>
      <p:graphicFrame>
        <p:nvGraphicFramePr>
          <p:cNvPr id="10" name="TextBox 6">
            <a:extLst>
              <a:ext uri="{FF2B5EF4-FFF2-40B4-BE49-F238E27FC236}">
                <a16:creationId xmlns:a16="http://schemas.microsoft.com/office/drawing/2014/main" id="{9A3BDEF8-71AC-0249-5AEA-62B6F52D79B6}"/>
              </a:ext>
            </a:extLst>
          </p:cNvPr>
          <p:cNvGraphicFramePr/>
          <p:nvPr/>
        </p:nvGraphicFramePr>
        <p:xfrm>
          <a:off x="167746" y="1316227"/>
          <a:ext cx="4868215"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462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76BDF4D-4826-490A-8307-7247A295E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2E0FF4CF-25CB-4537-9BBF-28B36C76BE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5328" y="1352190"/>
            <a:ext cx="7823624" cy="5505810"/>
          </a:xfrm>
          <a:custGeom>
            <a:avLst/>
            <a:gdLst>
              <a:gd name="connsiteX0" fmla="*/ 7676365 w 7823624"/>
              <a:gd name="connsiteY0" fmla="*/ 583688 h 5505810"/>
              <a:gd name="connsiteX1" fmla="*/ 7807957 w 7823624"/>
              <a:gd name="connsiteY1" fmla="*/ 609260 h 5505810"/>
              <a:gd name="connsiteX2" fmla="*/ 7823624 w 7823624"/>
              <a:gd name="connsiteY2" fmla="*/ 618028 h 5505810"/>
              <a:gd name="connsiteX3" fmla="*/ 7823624 w 7823624"/>
              <a:gd name="connsiteY3" fmla="*/ 1356037 h 5505810"/>
              <a:gd name="connsiteX4" fmla="*/ 7783921 w 7823624"/>
              <a:gd name="connsiteY4" fmla="*/ 1367061 h 5505810"/>
              <a:gd name="connsiteX5" fmla="*/ 7685829 w 7823624"/>
              <a:gd name="connsiteY5" fmla="*/ 1364631 h 5505810"/>
              <a:gd name="connsiteX6" fmla="*/ 7556041 w 7823624"/>
              <a:gd name="connsiteY6" fmla="*/ 1308528 h 5505810"/>
              <a:gd name="connsiteX7" fmla="*/ 7412440 w 7823624"/>
              <a:gd name="connsiteY7" fmla="*/ 765688 h 5505810"/>
              <a:gd name="connsiteX8" fmla="*/ 7676365 w 7823624"/>
              <a:gd name="connsiteY8" fmla="*/ 583688 h 5505810"/>
              <a:gd name="connsiteX9" fmla="*/ 7062857 w 7823624"/>
              <a:gd name="connsiteY9" fmla="*/ 396783 h 5505810"/>
              <a:gd name="connsiteX10" fmla="*/ 7127059 w 7823624"/>
              <a:gd name="connsiteY10" fmla="*/ 424535 h 5505810"/>
              <a:gd name="connsiteX11" fmla="*/ 7198094 w 7823624"/>
              <a:gd name="connsiteY11" fmla="*/ 693059 h 5505810"/>
              <a:gd name="connsiteX12" fmla="*/ 7099157 w 7823624"/>
              <a:gd name="connsiteY12" fmla="*/ 778505 h 5505810"/>
              <a:gd name="connsiteX13" fmla="*/ 7034998 w 7823624"/>
              <a:gd name="connsiteY13" fmla="*/ 780480 h 5505810"/>
              <a:gd name="connsiteX14" fmla="*/ 6970795 w 7823624"/>
              <a:gd name="connsiteY14" fmla="*/ 752727 h 5505810"/>
              <a:gd name="connsiteX15" fmla="*/ 6899760 w 7823624"/>
              <a:gd name="connsiteY15" fmla="*/ 484203 h 5505810"/>
              <a:gd name="connsiteX16" fmla="*/ 7062857 w 7823624"/>
              <a:gd name="connsiteY16" fmla="*/ 396783 h 5505810"/>
              <a:gd name="connsiteX17" fmla="*/ 1780739 w 7823624"/>
              <a:gd name="connsiteY17" fmla="*/ 1190 h 5505810"/>
              <a:gd name="connsiteX18" fmla="*/ 2850847 w 7823624"/>
              <a:gd name="connsiteY18" fmla="*/ 384530 h 5505810"/>
              <a:gd name="connsiteX19" fmla="*/ 3809413 w 7823624"/>
              <a:gd name="connsiteY19" fmla="*/ 1153764 h 5505810"/>
              <a:gd name="connsiteX20" fmla="*/ 5160376 w 7823624"/>
              <a:gd name="connsiteY20" fmla="*/ 1003825 h 5505810"/>
              <a:gd name="connsiteX21" fmla="*/ 5677238 w 7823624"/>
              <a:gd name="connsiteY21" fmla="*/ 480424 h 5505810"/>
              <a:gd name="connsiteX22" fmla="*/ 7082965 w 7823624"/>
              <a:gd name="connsiteY22" fmla="*/ 1065272 h 5505810"/>
              <a:gd name="connsiteX23" fmla="*/ 7687818 w 7823624"/>
              <a:gd name="connsiteY23" fmla="*/ 1625585 h 5505810"/>
              <a:gd name="connsiteX24" fmla="*/ 7823624 w 7823624"/>
              <a:gd name="connsiteY24" fmla="*/ 1633445 h 5505810"/>
              <a:gd name="connsiteX25" fmla="*/ 7823624 w 7823624"/>
              <a:gd name="connsiteY25" fmla="*/ 5505810 h 5505810"/>
              <a:gd name="connsiteX26" fmla="*/ 1419133 w 7823624"/>
              <a:gd name="connsiteY26" fmla="*/ 5505810 h 5505810"/>
              <a:gd name="connsiteX27" fmla="*/ 1422753 w 7823624"/>
              <a:gd name="connsiteY27" fmla="*/ 5488656 h 5505810"/>
              <a:gd name="connsiteX28" fmla="*/ 1543078 w 7823624"/>
              <a:gd name="connsiteY28" fmla="*/ 4961644 h 5505810"/>
              <a:gd name="connsiteX29" fmla="*/ 1334564 w 7823624"/>
              <a:gd name="connsiteY29" fmla="*/ 4133160 h 5505810"/>
              <a:gd name="connsiteX30" fmla="*/ 670875 w 7823624"/>
              <a:gd name="connsiteY30" fmla="*/ 3489628 h 5505810"/>
              <a:gd name="connsiteX31" fmla="*/ 499515 w 7823624"/>
              <a:gd name="connsiteY31" fmla="*/ 578153 h 5505810"/>
              <a:gd name="connsiteX32" fmla="*/ 1780739 w 7823624"/>
              <a:gd name="connsiteY32" fmla="*/ 1190 h 5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23624" h="5505810">
                <a:moveTo>
                  <a:pt x="7676365" y="583688"/>
                </a:moveTo>
                <a:cubicBezTo>
                  <a:pt x="7719804" y="582304"/>
                  <a:pt x="7764489" y="590613"/>
                  <a:pt x="7807957" y="609260"/>
                </a:cubicBezTo>
                <a:lnTo>
                  <a:pt x="7823624" y="618028"/>
                </a:lnTo>
                <a:lnTo>
                  <a:pt x="7823624" y="1356037"/>
                </a:lnTo>
                <a:lnTo>
                  <a:pt x="7783921" y="1367061"/>
                </a:lnTo>
                <a:cubicBezTo>
                  <a:pt x="7751926" y="1371702"/>
                  <a:pt x="7718882" y="1370985"/>
                  <a:pt x="7685829" y="1364631"/>
                </a:cubicBezTo>
                <a:cubicBezTo>
                  <a:pt x="7641760" y="1356162"/>
                  <a:pt x="7597675" y="1337676"/>
                  <a:pt x="7556041" y="1308528"/>
                </a:cubicBezTo>
                <a:cubicBezTo>
                  <a:pt x="7389499" y="1191936"/>
                  <a:pt x="7325207" y="948898"/>
                  <a:pt x="7412440" y="765688"/>
                </a:cubicBezTo>
                <a:cubicBezTo>
                  <a:pt x="7466961" y="651183"/>
                  <a:pt x="7567768" y="587147"/>
                  <a:pt x="7676365" y="583688"/>
                </a:cubicBezTo>
                <a:close/>
                <a:moveTo>
                  <a:pt x="7062857" y="396783"/>
                </a:moveTo>
                <a:cubicBezTo>
                  <a:pt x="7084657" y="400973"/>
                  <a:pt x="7106463" y="410117"/>
                  <a:pt x="7127059" y="424535"/>
                </a:cubicBezTo>
                <a:cubicBezTo>
                  <a:pt x="7209442" y="482209"/>
                  <a:pt x="7241245" y="602433"/>
                  <a:pt x="7198094" y="693059"/>
                </a:cubicBezTo>
                <a:cubicBezTo>
                  <a:pt x="7176519" y="738373"/>
                  <a:pt x="7140289" y="767709"/>
                  <a:pt x="7099157" y="778505"/>
                </a:cubicBezTo>
                <a:cubicBezTo>
                  <a:pt x="7078590" y="783905"/>
                  <a:pt x="7056797" y="784670"/>
                  <a:pt x="7034998" y="780480"/>
                </a:cubicBezTo>
                <a:cubicBezTo>
                  <a:pt x="7013198" y="776289"/>
                  <a:pt x="6991391" y="767146"/>
                  <a:pt x="6970795" y="752727"/>
                </a:cubicBezTo>
                <a:cubicBezTo>
                  <a:pt x="6888412" y="695052"/>
                  <a:pt x="6856608" y="574829"/>
                  <a:pt x="6899760" y="484203"/>
                </a:cubicBezTo>
                <a:cubicBezTo>
                  <a:pt x="6932124" y="416232"/>
                  <a:pt x="6997458" y="384213"/>
                  <a:pt x="7062857" y="396783"/>
                </a:cubicBezTo>
                <a:close/>
                <a:moveTo>
                  <a:pt x="1780739" y="1190"/>
                </a:moveTo>
                <a:cubicBezTo>
                  <a:pt x="2129768" y="14988"/>
                  <a:pt x="2488852" y="148495"/>
                  <a:pt x="2850847" y="384530"/>
                </a:cubicBezTo>
                <a:cubicBezTo>
                  <a:pt x="3184362" y="601036"/>
                  <a:pt x="3487788" y="901267"/>
                  <a:pt x="3809413" y="1153764"/>
                </a:cubicBezTo>
                <a:cubicBezTo>
                  <a:pt x="4262448" y="1508236"/>
                  <a:pt x="4750558" y="1545992"/>
                  <a:pt x="5160376" y="1003825"/>
                </a:cubicBezTo>
                <a:cubicBezTo>
                  <a:pt x="5313232" y="801671"/>
                  <a:pt x="5481196" y="587300"/>
                  <a:pt x="5677238" y="480424"/>
                </a:cubicBezTo>
                <a:cubicBezTo>
                  <a:pt x="6182723" y="204840"/>
                  <a:pt x="6667481" y="431193"/>
                  <a:pt x="7082965" y="1065272"/>
                </a:cubicBezTo>
                <a:cubicBezTo>
                  <a:pt x="7249706" y="1319645"/>
                  <a:pt x="7421998" y="1601453"/>
                  <a:pt x="7687818" y="1625585"/>
                </a:cubicBezTo>
                <a:lnTo>
                  <a:pt x="7823624" y="1633445"/>
                </a:lnTo>
                <a:lnTo>
                  <a:pt x="7823624" y="5505810"/>
                </a:lnTo>
                <a:lnTo>
                  <a:pt x="1419133" y="5505810"/>
                </a:lnTo>
                <a:lnTo>
                  <a:pt x="1422753" y="5488656"/>
                </a:lnTo>
                <a:cubicBezTo>
                  <a:pt x="1462649" y="5312984"/>
                  <a:pt x="1506176" y="5138278"/>
                  <a:pt x="1543078" y="4961644"/>
                </a:cubicBezTo>
                <a:cubicBezTo>
                  <a:pt x="1609806" y="4640258"/>
                  <a:pt x="1539760" y="4343419"/>
                  <a:pt x="1334564" y="4133160"/>
                </a:cubicBezTo>
                <a:cubicBezTo>
                  <a:pt x="1117562" y="3910930"/>
                  <a:pt x="900716" y="3685928"/>
                  <a:pt x="670875" y="3489628"/>
                </a:cubicBezTo>
                <a:cubicBezTo>
                  <a:pt x="-321639" y="2642174"/>
                  <a:pt x="-67393" y="1165752"/>
                  <a:pt x="499515" y="578153"/>
                </a:cubicBezTo>
                <a:cubicBezTo>
                  <a:pt x="899852" y="163598"/>
                  <a:pt x="1331986" y="-16550"/>
                  <a:pt x="1780739" y="11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E604D3F-164C-851D-4912-17C7321346BD}"/>
              </a:ext>
            </a:extLst>
          </p:cNvPr>
          <p:cNvSpPr txBox="1"/>
          <p:nvPr/>
        </p:nvSpPr>
        <p:spPr>
          <a:xfrm>
            <a:off x="597466" y="43333"/>
            <a:ext cx="10972800" cy="1570804"/>
          </a:xfrm>
          <a:prstGeom prst="rect">
            <a:avLst/>
          </a:prstGeom>
        </p:spPr>
        <p:txBody>
          <a:bodyPr vert="horz" lIns="91440" tIns="45720" rIns="91440" bIns="45720" rtlCol="0" anchor="b">
            <a:normAutofit/>
          </a:bodyPr>
          <a:lstStyle/>
          <a:p>
            <a:pPr>
              <a:spcBef>
                <a:spcPct val="0"/>
              </a:spcBef>
              <a:spcAft>
                <a:spcPts val="600"/>
              </a:spcAft>
            </a:pPr>
            <a:r>
              <a:rPr lang="en-US" sz="3000" b="1" kern="1200" dirty="0">
                <a:solidFill>
                  <a:schemeClr val="tx1"/>
                </a:solidFill>
                <a:latin typeface="+mj-lt"/>
                <a:ea typeface="+mj-ea"/>
                <a:cs typeface="+mj-cs"/>
              </a:rPr>
              <a:t>STRATEGIES FOR LEADING MULTICULTURAL TEAMS</a:t>
            </a:r>
          </a:p>
          <a:p>
            <a:pPr>
              <a:spcBef>
                <a:spcPct val="0"/>
              </a:spcBef>
              <a:spcAft>
                <a:spcPts val="600"/>
              </a:spcAft>
            </a:pPr>
            <a:endParaRPr lang="en-US" sz="4400"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1374A4C9-5E44-823A-9034-E1031BC0CC1A}"/>
              </a:ext>
            </a:extLst>
          </p:cNvPr>
          <p:cNvSpPr txBox="1"/>
          <p:nvPr/>
        </p:nvSpPr>
        <p:spPr>
          <a:xfrm>
            <a:off x="270346" y="1146127"/>
            <a:ext cx="5576552" cy="5376929"/>
          </a:xfrm>
          <a:prstGeom prst="rect">
            <a:avLst/>
          </a:prstGeom>
        </p:spPr>
        <p:txBody>
          <a:bodyPr vert="horz" lIns="91440" tIns="45720" rIns="91440" bIns="45720" rtlCol="0">
            <a:normAutofit fontScale="40000" lnSpcReduction="20000"/>
          </a:bodyPr>
          <a:lstStyle/>
          <a:p>
            <a:pPr>
              <a:spcAft>
                <a:spcPts val="600"/>
              </a:spcAft>
              <a:buClr>
                <a:schemeClr val="accent5"/>
              </a:buClr>
            </a:pPr>
            <a:r>
              <a:rPr lang="en-US" sz="3400" dirty="0"/>
              <a:t>Leaders or people that leads multicultural team, should ensure they mitigate the problems that may arise</a:t>
            </a:r>
          </a:p>
          <a:p>
            <a:pPr>
              <a:spcAft>
                <a:spcPts val="600"/>
              </a:spcAft>
              <a:buClr>
                <a:schemeClr val="accent5"/>
              </a:buClr>
            </a:pPr>
            <a:r>
              <a:rPr lang="en-US" sz="3400" dirty="0"/>
              <a:t>From the cultural differences amongst team members.</a:t>
            </a:r>
          </a:p>
          <a:p>
            <a:pPr>
              <a:spcAft>
                <a:spcPts val="600"/>
              </a:spcAft>
              <a:buClr>
                <a:schemeClr val="accent5"/>
              </a:buClr>
            </a:pPr>
            <a:endParaRPr lang="en-US" sz="3400" dirty="0"/>
          </a:p>
          <a:p>
            <a:pPr>
              <a:spcAft>
                <a:spcPts val="600"/>
              </a:spcAft>
              <a:buClr>
                <a:schemeClr val="accent5"/>
              </a:buClr>
            </a:pPr>
            <a:r>
              <a:rPr lang="en-US" sz="3400" dirty="0"/>
              <a:t>Below are some key steps to help mitigate such occurrence:</a:t>
            </a:r>
          </a:p>
          <a:p>
            <a:pPr>
              <a:spcAft>
                <a:spcPts val="600"/>
              </a:spcAft>
              <a:buClr>
                <a:schemeClr val="accent5"/>
              </a:buClr>
            </a:pPr>
            <a:endParaRPr lang="en-US" sz="3400" dirty="0"/>
          </a:p>
          <a:p>
            <a:pPr marL="742950" lvl="1">
              <a:spcAft>
                <a:spcPts val="600"/>
              </a:spcAft>
              <a:buClr>
                <a:schemeClr val="accent5"/>
              </a:buClr>
            </a:pPr>
            <a:r>
              <a:rPr lang="en-US" sz="3400" b="1" dirty="0"/>
              <a:t>Adaptation: </a:t>
            </a:r>
            <a:r>
              <a:rPr lang="en-US" sz="3400" b="0" i="0" dirty="0">
                <a:effectLst/>
              </a:rPr>
              <a:t>With this strategy, team members and leaders commit to adapting their attitudes and practices to</a:t>
            </a:r>
            <a:r>
              <a:rPr lang="en-US" sz="3400" dirty="0"/>
              <a:t/>
            </a:r>
            <a:br>
              <a:rPr lang="en-US" sz="3400" dirty="0"/>
            </a:br>
            <a:r>
              <a:rPr lang="en-US" sz="3400" b="0" i="0" dirty="0">
                <a:effectLst/>
              </a:rPr>
              <a:t>accommodate cultural differences. </a:t>
            </a:r>
          </a:p>
          <a:p>
            <a:pPr lvl="1">
              <a:spcAft>
                <a:spcPts val="600"/>
              </a:spcAft>
              <a:buClr>
                <a:schemeClr val="accent5"/>
              </a:buClr>
            </a:pPr>
            <a:endParaRPr lang="en-US" sz="3400" dirty="0"/>
          </a:p>
          <a:p>
            <a:pPr marL="742950" lvl="1">
              <a:spcAft>
                <a:spcPts val="600"/>
              </a:spcAft>
              <a:buClr>
                <a:schemeClr val="accent5"/>
              </a:buClr>
            </a:pPr>
            <a:r>
              <a:rPr lang="en-US" sz="3400" b="1" dirty="0"/>
              <a:t>Structural intervention: </a:t>
            </a:r>
            <a:r>
              <a:rPr lang="en-US" sz="3400" b="0" i="0" dirty="0">
                <a:effectLst/>
              </a:rPr>
              <a:t>With this strategy, team members are reassigned or the team is reorganized to</a:t>
            </a:r>
            <a:r>
              <a:rPr lang="en-US" sz="3400" dirty="0"/>
              <a:t/>
            </a:r>
            <a:br>
              <a:rPr lang="en-US" sz="3400" dirty="0"/>
            </a:br>
            <a:r>
              <a:rPr lang="en-US" sz="3400" b="0" i="0" dirty="0">
                <a:effectLst/>
              </a:rPr>
              <a:t>reduce problems growing out of interpersonal friction between and among team members or to remove a</a:t>
            </a:r>
            <a:r>
              <a:rPr lang="en-US" sz="3400" dirty="0"/>
              <a:t/>
            </a:r>
            <a:br>
              <a:rPr lang="en-US" sz="3400" dirty="0"/>
            </a:br>
            <a:r>
              <a:rPr lang="en-US" sz="3400" b="0" i="0" dirty="0">
                <a:effectLst/>
              </a:rPr>
              <a:t>source of conflict</a:t>
            </a:r>
          </a:p>
          <a:p>
            <a:pPr lvl="1">
              <a:spcAft>
                <a:spcPts val="600"/>
              </a:spcAft>
              <a:buClr>
                <a:schemeClr val="accent5"/>
              </a:buClr>
            </a:pPr>
            <a:endParaRPr lang="en-US" sz="3400" dirty="0"/>
          </a:p>
          <a:p>
            <a:pPr marL="742950" lvl="1">
              <a:spcAft>
                <a:spcPts val="600"/>
              </a:spcAft>
              <a:buClr>
                <a:schemeClr val="accent5"/>
              </a:buClr>
            </a:pPr>
            <a:r>
              <a:rPr lang="en-US" sz="3400" b="1" dirty="0"/>
              <a:t>Managerial guidance: </a:t>
            </a:r>
            <a:r>
              <a:rPr lang="en-US" sz="3400" b="0" i="0" dirty="0">
                <a:effectLst/>
              </a:rPr>
              <a:t>With this strategy, higher management establishes ground rules—ideally before</a:t>
            </a:r>
            <a:r>
              <a:rPr lang="en-US" sz="3400" dirty="0"/>
              <a:t/>
            </a:r>
            <a:br>
              <a:rPr lang="en-US" sz="3400" dirty="0"/>
            </a:br>
            <a:r>
              <a:rPr lang="en-US" sz="3400" b="0" i="0" dirty="0">
                <a:effectLst/>
              </a:rPr>
              <a:t>the team is constituted. Such as mission and Vision statements</a:t>
            </a:r>
            <a:endParaRPr lang="en-US" sz="3400" dirty="0"/>
          </a:p>
          <a:p>
            <a:pPr lvl="1">
              <a:spcAft>
                <a:spcPts val="600"/>
              </a:spcAft>
              <a:buClr>
                <a:schemeClr val="accent5"/>
              </a:buClr>
            </a:pPr>
            <a:endParaRPr lang="en-US" sz="3400" dirty="0"/>
          </a:p>
          <a:p>
            <a:pPr marL="742950" lvl="1">
              <a:spcAft>
                <a:spcPts val="600"/>
              </a:spcAft>
              <a:buClr>
                <a:schemeClr val="accent5"/>
              </a:buClr>
            </a:pPr>
            <a:r>
              <a:rPr lang="en-US" sz="3400" b="1" dirty="0"/>
              <a:t>Exit: </a:t>
            </a:r>
            <a:r>
              <a:rPr lang="en-US" sz="3400" b="0" i="0" dirty="0">
                <a:effectLst/>
              </a:rPr>
              <a:t>With this strategy, team members who are unhappy on the team and cannot be mollified by any of the</a:t>
            </a:r>
            <a:r>
              <a:rPr lang="en-US" sz="3400" dirty="0"/>
              <a:t/>
            </a:r>
            <a:br>
              <a:rPr lang="en-US" sz="3400" dirty="0"/>
            </a:br>
            <a:r>
              <a:rPr lang="en-US" sz="3400" b="0" i="0" dirty="0">
                <a:effectLst/>
              </a:rPr>
              <a:t>other strategies are allowed to simply leave. </a:t>
            </a:r>
            <a:endParaRPr lang="en-US" sz="3400" dirty="0"/>
          </a:p>
          <a:p>
            <a:pPr>
              <a:spcAft>
                <a:spcPts val="600"/>
              </a:spcAft>
              <a:buClr>
                <a:schemeClr val="accent5"/>
              </a:buClr>
            </a:pPr>
            <a:endParaRPr lang="en-US" sz="600" dirty="0"/>
          </a:p>
        </p:txBody>
      </p:sp>
      <p:pic>
        <p:nvPicPr>
          <p:cNvPr id="5" name="Content Placeholder 4" descr="A group of people looking at a color chart&#10;&#10;Description automatically generated">
            <a:extLst>
              <a:ext uri="{FF2B5EF4-FFF2-40B4-BE49-F238E27FC236}">
                <a16:creationId xmlns:a16="http://schemas.microsoft.com/office/drawing/2014/main" id="{049446EF-F09E-1430-C87D-FC1E5CA3767D}"/>
              </a:ext>
            </a:extLst>
          </p:cNvPr>
          <p:cNvPicPr>
            <a:picLocks noGrp="1" noChangeAspect="1"/>
          </p:cNvPicPr>
          <p:nvPr>
            <p:ph idx="1"/>
          </p:nvPr>
        </p:nvPicPr>
        <p:blipFill>
          <a:blip r:embed="rId2"/>
          <a:stretch>
            <a:fillRect/>
          </a:stretch>
        </p:blipFill>
        <p:spPr>
          <a:xfrm>
            <a:off x="6229584" y="3101391"/>
            <a:ext cx="5352816" cy="2515822"/>
          </a:xfrm>
          <a:prstGeom prst="rect">
            <a:avLst/>
          </a:prstGeom>
        </p:spPr>
      </p:pic>
    </p:spTree>
    <p:extLst>
      <p:ext uri="{BB962C8B-B14F-4D97-AF65-F5344CB8AC3E}">
        <p14:creationId xmlns:p14="http://schemas.microsoft.com/office/powerpoint/2010/main" val="2556455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together&#10;&#10;Description automatically generated">
            <a:extLst>
              <a:ext uri="{FF2B5EF4-FFF2-40B4-BE49-F238E27FC236}">
                <a16:creationId xmlns:a16="http://schemas.microsoft.com/office/drawing/2014/main" id="{1E2BC607-A5FC-4E03-0128-991661B3AF84}"/>
              </a:ext>
            </a:extLst>
          </p:cNvPr>
          <p:cNvPicPr>
            <a:picLocks noGrp="1" noChangeAspect="1"/>
          </p:cNvPicPr>
          <p:nvPr>
            <p:ph idx="1"/>
          </p:nvPr>
        </p:nvPicPr>
        <p:blipFill>
          <a:blip r:embed="rId2"/>
          <a:stretch>
            <a:fillRect/>
          </a:stretch>
        </p:blipFill>
        <p:spPr>
          <a:xfrm>
            <a:off x="5778321" y="1517142"/>
            <a:ext cx="6354932" cy="4035425"/>
          </a:xfrm>
        </p:spPr>
      </p:pic>
      <p:sp>
        <p:nvSpPr>
          <p:cNvPr id="6" name="TextBox 5">
            <a:extLst>
              <a:ext uri="{FF2B5EF4-FFF2-40B4-BE49-F238E27FC236}">
                <a16:creationId xmlns:a16="http://schemas.microsoft.com/office/drawing/2014/main" id="{EB145C01-CC86-DD9E-08B9-AAF72ACE0BCD}"/>
              </a:ext>
            </a:extLst>
          </p:cNvPr>
          <p:cNvSpPr txBox="1"/>
          <p:nvPr/>
        </p:nvSpPr>
        <p:spPr>
          <a:xfrm>
            <a:off x="4713668" y="334851"/>
            <a:ext cx="2129307" cy="369332"/>
          </a:xfrm>
          <a:prstGeom prst="rect">
            <a:avLst/>
          </a:prstGeom>
          <a:noFill/>
        </p:spPr>
        <p:txBody>
          <a:bodyPr wrap="square" rtlCol="0">
            <a:spAutoFit/>
          </a:bodyPr>
          <a:lstStyle/>
          <a:p>
            <a:r>
              <a:rPr lang="en-PL" sz="1800" b="1" dirty="0"/>
              <a:t>SUMMARY</a:t>
            </a:r>
            <a:endParaRPr lang="en-PL" dirty="0"/>
          </a:p>
        </p:txBody>
      </p:sp>
      <p:sp>
        <p:nvSpPr>
          <p:cNvPr id="8" name="TextBox 7">
            <a:extLst>
              <a:ext uri="{FF2B5EF4-FFF2-40B4-BE49-F238E27FC236}">
                <a16:creationId xmlns:a16="http://schemas.microsoft.com/office/drawing/2014/main" id="{90B507E7-234E-50F4-7B47-9BF4F470D216}"/>
              </a:ext>
            </a:extLst>
          </p:cNvPr>
          <p:cNvSpPr txBox="1"/>
          <p:nvPr/>
        </p:nvSpPr>
        <p:spPr>
          <a:xfrm>
            <a:off x="4828665" y="6042360"/>
            <a:ext cx="1267335" cy="646331"/>
          </a:xfrm>
          <a:prstGeom prst="rect">
            <a:avLst/>
          </a:prstGeom>
          <a:noFill/>
        </p:spPr>
        <p:txBody>
          <a:bodyPr wrap="none" rtlCol="0">
            <a:spAutoFit/>
          </a:bodyPr>
          <a:lstStyle/>
          <a:p>
            <a:r>
              <a:rPr lang="en-PL" dirty="0"/>
              <a:t>Thank you</a:t>
            </a:r>
          </a:p>
          <a:p>
            <a:endParaRPr lang="en-PL" dirty="0"/>
          </a:p>
        </p:txBody>
      </p:sp>
      <p:graphicFrame>
        <p:nvGraphicFramePr>
          <p:cNvPr id="10" name="TextBox 6">
            <a:extLst>
              <a:ext uri="{FF2B5EF4-FFF2-40B4-BE49-F238E27FC236}">
                <a16:creationId xmlns:a16="http://schemas.microsoft.com/office/drawing/2014/main" id="{3299E567-BBA0-16CA-7910-D0253325A5C9}"/>
              </a:ext>
            </a:extLst>
          </p:cNvPr>
          <p:cNvGraphicFramePr/>
          <p:nvPr>
            <p:extLst>
              <p:ext uri="{D42A27DB-BD31-4B8C-83A1-F6EECF244321}">
                <p14:modId xmlns:p14="http://schemas.microsoft.com/office/powerpoint/2010/main" val="574887021"/>
              </p:ext>
            </p:extLst>
          </p:nvPr>
        </p:nvGraphicFramePr>
        <p:xfrm>
          <a:off x="93276" y="1357797"/>
          <a:ext cx="6002724" cy="4354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250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466755F3-40B8-BCE3-318A-48857C799CB6}"/>
              </a:ext>
            </a:extLst>
          </p:cNvPr>
          <p:cNvSpPr>
            <a:spLocks noGrp="1"/>
          </p:cNvSpPr>
          <p:nvPr>
            <p:ph type="title"/>
          </p:nvPr>
        </p:nvSpPr>
        <p:spPr>
          <a:xfrm>
            <a:off x="1161415" y="1939490"/>
            <a:ext cx="10052017" cy="2667000"/>
          </a:xfrm>
        </p:spPr>
        <p:txBody>
          <a:bodyPr>
            <a:normAutofit/>
          </a:bodyPr>
          <a:lstStyle/>
          <a:p>
            <a:pPr marL="571500" indent="-571500">
              <a:buFont typeface="Wingdings" panose="05000000000000000000" pitchFamily="2" charset="2"/>
              <a:buChar char="Ø"/>
            </a:pPr>
            <a:r>
              <a:rPr lang="en-US" dirty="0"/>
              <a:t>A team well structured and organized will outperform individuals.</a:t>
            </a:r>
            <a:br>
              <a:rPr lang="en-US" dirty="0"/>
            </a:br>
            <a:r>
              <a:rPr lang="en-US" dirty="0"/>
              <a:t>	A. True</a:t>
            </a:r>
            <a:br>
              <a:rPr lang="en-US" dirty="0"/>
            </a:br>
            <a:r>
              <a:rPr lang="en-US" dirty="0"/>
              <a:t>	B. False</a:t>
            </a:r>
            <a:endParaRPr lang="en-IN" dirty="0"/>
          </a:p>
        </p:txBody>
      </p:sp>
    </p:spTree>
    <p:extLst>
      <p:ext uri="{BB962C8B-B14F-4D97-AF65-F5344CB8AC3E}">
        <p14:creationId xmlns:p14="http://schemas.microsoft.com/office/powerpoint/2010/main" val="35314784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466755F3-40B8-BCE3-318A-48857C799CB6}"/>
              </a:ext>
            </a:extLst>
          </p:cNvPr>
          <p:cNvSpPr>
            <a:spLocks noGrp="1"/>
          </p:cNvSpPr>
          <p:nvPr>
            <p:ph type="title"/>
          </p:nvPr>
        </p:nvSpPr>
        <p:spPr>
          <a:xfrm>
            <a:off x="1161415" y="1939490"/>
            <a:ext cx="10052017" cy="2667000"/>
          </a:xfrm>
        </p:spPr>
        <p:txBody>
          <a:bodyPr>
            <a:normAutofit fontScale="90000"/>
          </a:bodyPr>
          <a:lstStyle/>
          <a:p>
            <a:pPr marL="571500" indent="-571500">
              <a:buFont typeface="Wingdings" panose="05000000000000000000" pitchFamily="2" charset="2"/>
              <a:buChar char="Ø"/>
            </a:pPr>
            <a:r>
              <a:rPr lang="en-US" i="0" dirty="0">
                <a:effectLst/>
                <a:latin typeface="Avenir Next LT Pro (Body)"/>
              </a:rPr>
              <a:t>Team building activities are only effective if they are elaborate and involve significant time and resources.</a:t>
            </a:r>
            <a:r>
              <a:rPr lang="en-US" dirty="0"/>
              <a:t/>
            </a:r>
            <a:br>
              <a:rPr lang="en-US" dirty="0"/>
            </a:br>
            <a:r>
              <a:rPr lang="en-US" dirty="0"/>
              <a:t>	A. True</a:t>
            </a:r>
            <a:br>
              <a:rPr lang="en-US" dirty="0"/>
            </a:br>
            <a:r>
              <a:rPr lang="en-US" dirty="0"/>
              <a:t>	B. False</a:t>
            </a:r>
            <a:endParaRPr lang="en-IN" dirty="0"/>
          </a:p>
        </p:txBody>
      </p:sp>
    </p:spTree>
    <p:extLst>
      <p:ext uri="{BB962C8B-B14F-4D97-AF65-F5344CB8AC3E}">
        <p14:creationId xmlns:p14="http://schemas.microsoft.com/office/powerpoint/2010/main" val="886310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466755F3-40B8-BCE3-318A-48857C799CB6}"/>
              </a:ext>
            </a:extLst>
          </p:cNvPr>
          <p:cNvSpPr>
            <a:spLocks noGrp="1"/>
          </p:cNvSpPr>
          <p:nvPr>
            <p:ph type="title"/>
          </p:nvPr>
        </p:nvSpPr>
        <p:spPr>
          <a:xfrm>
            <a:off x="1161415" y="1939490"/>
            <a:ext cx="10052017" cy="2667000"/>
          </a:xfrm>
        </p:spPr>
        <p:txBody>
          <a:bodyPr>
            <a:normAutofit fontScale="90000"/>
          </a:bodyPr>
          <a:lstStyle/>
          <a:p>
            <a:pPr marL="571500" indent="-571500">
              <a:buFont typeface="Wingdings" panose="05000000000000000000" pitchFamily="2" charset="2"/>
              <a:buChar char="Ø"/>
            </a:pPr>
            <a:r>
              <a:rPr lang="en-US" b="1" dirty="0"/>
              <a:t>What is the first step in the four-step approach to effective team building</a:t>
            </a:r>
            <a:r>
              <a:rPr lang="en-US" dirty="0"/>
              <a:t>?</a:t>
            </a:r>
            <a:r>
              <a:rPr lang="en-US" b="1" i="0" dirty="0">
                <a:effectLst/>
                <a:latin typeface="Avenir Next LT Pro (Body)"/>
              </a:rPr>
              <a:t>.</a:t>
            </a:r>
            <a:r>
              <a:rPr lang="en-US" dirty="0"/>
              <a:t/>
            </a:r>
            <a:br>
              <a:rPr lang="en-US" dirty="0"/>
            </a:br>
            <a:r>
              <a:rPr lang="en-US" dirty="0"/>
              <a:t>	</a:t>
            </a:r>
            <a:r>
              <a:rPr lang="en-US" b="1" dirty="0"/>
              <a:t>A. Execute </a:t>
            </a:r>
            <a:br>
              <a:rPr lang="en-US" b="1" dirty="0"/>
            </a:br>
            <a:r>
              <a:rPr lang="en-US" b="1" dirty="0"/>
              <a:t>   B.  Assess </a:t>
            </a:r>
            <a:br>
              <a:rPr lang="en-US" b="1" dirty="0"/>
            </a:br>
            <a:r>
              <a:rPr lang="en-US" b="1" dirty="0"/>
              <a:t>   C.  Plan </a:t>
            </a:r>
            <a:br>
              <a:rPr lang="en-US" b="1" dirty="0"/>
            </a:br>
            <a:r>
              <a:rPr lang="en-US" b="1" dirty="0"/>
              <a:t>   D.  Evaluate</a:t>
            </a:r>
            <a:endParaRPr lang="en-IN" b="1" dirty="0"/>
          </a:p>
        </p:txBody>
      </p:sp>
    </p:spTree>
    <p:extLst>
      <p:ext uri="{BB962C8B-B14F-4D97-AF65-F5344CB8AC3E}">
        <p14:creationId xmlns:p14="http://schemas.microsoft.com/office/powerpoint/2010/main" val="3261712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782424"/>
            <a:ext cx="11045072" cy="11009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A group of people becomes a team when the following conditions exist:</a:t>
            </a: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dirty="0"/>
              <a:t>Agreement exists as to the team’s mission.</a:t>
            </a:r>
          </a:p>
          <a:p>
            <a:pPr marL="342900" lvl="0" indent="-342900">
              <a:buFont typeface="Arial" panose="020B0604020202020204" pitchFamily="34" charset="0"/>
              <a:buChar char="•"/>
            </a:pPr>
            <a:r>
              <a:rPr lang="en-US" dirty="0"/>
              <a:t>Members adhere to team ground rules.</a:t>
            </a:r>
          </a:p>
          <a:p>
            <a:pPr marL="342900" lvl="0" indent="-342900">
              <a:buFont typeface="Arial" panose="020B0604020202020204" pitchFamily="34" charset="0"/>
              <a:buChar char="•"/>
            </a:pPr>
            <a:r>
              <a:rPr lang="en-US" dirty="0"/>
              <a:t>Fair distribution of responsibilities and authority exists.</a:t>
            </a:r>
          </a:p>
          <a:p>
            <a:pPr marL="342900" lvl="0" indent="-342900">
              <a:buFont typeface="Arial" panose="020B0604020202020204" pitchFamily="34" charset="0"/>
              <a:buChar char="•"/>
            </a:pPr>
            <a:r>
              <a:rPr lang="en-US" dirty="0"/>
              <a:t>People adapt to change. People in teams should help each other adapt to change in a positive way.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73131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to </a:t>
            </a:r>
            <a:r>
              <a:rPr lang="en-US" dirty="0" smtClean="0"/>
              <a:t>Work </a:t>
            </a:r>
            <a:r>
              <a:rPr lang="en-US" dirty="0"/>
              <a:t>T</a:t>
            </a:r>
            <a:r>
              <a:rPr lang="en-US" dirty="0" smtClean="0"/>
              <a:t>ogether</a:t>
            </a: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dirty="0"/>
              <a:t>A group of people does not make a team.</a:t>
            </a:r>
          </a:p>
          <a:p>
            <a:pPr marL="342900" indent="-342900">
              <a:buFont typeface="Arial" panose="020B0604020202020204" pitchFamily="34" charset="0"/>
              <a:buChar char="•"/>
            </a:pPr>
            <a:r>
              <a:rPr lang="en-US" dirty="0"/>
              <a:t>People in a group do not automatically or magically find ways to work together.</a:t>
            </a:r>
          </a:p>
          <a:p>
            <a:pPr marL="342900" lvl="0" indent="-342900">
              <a:buFont typeface="Arial" panose="020B0604020202020204" pitchFamily="34" charset="0"/>
              <a:buChar char="•"/>
            </a:pPr>
            <a:r>
              <a:rPr lang="en-US" dirty="0"/>
              <a:t>One of the reasons teams don’t always work as well as they might is certain built-in human factors that, unless understood and dealt with, can undermine success.</a:t>
            </a:r>
          </a:p>
          <a:p>
            <a:pPr marL="342900" lvl="0" indent="-342900">
              <a:buFont typeface="Arial" panose="020B0604020202020204" pitchFamily="34" charset="0"/>
              <a:buChar char="•"/>
            </a:pPr>
            <a:r>
              <a:rPr lang="en-US" dirty="0"/>
              <a:t>These factors </a:t>
            </a:r>
            <a:r>
              <a:rPr lang="en-US" dirty="0" smtClean="0"/>
              <a:t>include:</a:t>
            </a:r>
          </a:p>
          <a:p>
            <a:pPr marL="342900" lvl="0" indent="-342900">
              <a:buFont typeface="Arial" panose="020B0604020202020204" pitchFamily="34" charset="0"/>
              <a:buChar char="•"/>
            </a:pPr>
            <a:endParaRPr lang="en-US" dirty="0" smtClean="0"/>
          </a:p>
          <a:p>
            <a:pPr lvl="0"/>
            <a:r>
              <a:rPr lang="en-US" dirty="0"/>
              <a:t>	</a:t>
            </a:r>
            <a:endParaRPr lang="en-US" dirty="0" smtClean="0"/>
          </a:p>
          <a:p>
            <a:pPr marL="571500" lvl="1" indent="-342900">
              <a:buFont typeface="Arial" panose="020B0604020202020204" pitchFamily="34" charset="0"/>
              <a:buChar char="•"/>
            </a:pPr>
            <a:endParaRPr lang="en-US" dirty="0"/>
          </a:p>
        </p:txBody>
      </p:sp>
      <p:sp>
        <p:nvSpPr>
          <p:cNvPr id="4" name="Oval 3"/>
          <p:cNvSpPr/>
          <p:nvPr/>
        </p:nvSpPr>
        <p:spPr>
          <a:xfrm>
            <a:off x="7662420" y="4211613"/>
            <a:ext cx="2997723" cy="2202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a:solidFill>
                  <a:schemeClr val="bg1"/>
                </a:solidFill>
              </a:rPr>
              <a:t>Relationships among team members</a:t>
            </a:r>
            <a:endParaRPr lang="en-US" dirty="0">
              <a:solidFill>
                <a:schemeClr val="bg1"/>
              </a:solidFill>
            </a:endParaRPr>
          </a:p>
        </p:txBody>
      </p:sp>
      <p:sp>
        <p:nvSpPr>
          <p:cNvPr id="5" name="Oval 4"/>
          <p:cNvSpPr/>
          <p:nvPr/>
        </p:nvSpPr>
        <p:spPr>
          <a:xfrm>
            <a:off x="959334" y="4285458"/>
            <a:ext cx="2997723" cy="2202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a:solidFill>
                  <a:schemeClr val="bg1"/>
                </a:solidFill>
              </a:rPr>
              <a:t>Identity within the organizations</a:t>
            </a:r>
            <a:endParaRPr lang="en-US" dirty="0"/>
          </a:p>
        </p:txBody>
      </p:sp>
      <p:sp>
        <p:nvSpPr>
          <p:cNvPr id="6" name="Oval 5"/>
          <p:cNvSpPr/>
          <p:nvPr/>
        </p:nvSpPr>
        <p:spPr>
          <a:xfrm>
            <a:off x="4271914" y="4254824"/>
            <a:ext cx="2997723" cy="2202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a:solidFill>
                  <a:schemeClr val="bg1"/>
                </a:solidFill>
              </a:rPr>
              <a:t>Personal identity of team members</a:t>
            </a:r>
            <a:endParaRPr lang="en-US" dirty="0">
              <a:solidFill>
                <a:schemeClr val="bg1"/>
              </a:solidFill>
            </a:endParaRPr>
          </a:p>
        </p:txBody>
      </p:sp>
    </p:spTree>
    <p:extLst>
      <p:ext uri="{BB962C8B-B14F-4D97-AF65-F5344CB8AC3E}">
        <p14:creationId xmlns:p14="http://schemas.microsoft.com/office/powerpoint/2010/main" val="2047303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Excellence &amp; Performance</a:t>
            </a:r>
          </a:p>
        </p:txBody>
      </p:sp>
      <p:sp>
        <p:nvSpPr>
          <p:cNvPr id="3" name="Content Placeholder 2"/>
          <p:cNvSpPr>
            <a:spLocks noGrp="1"/>
          </p:cNvSpPr>
          <p:nvPr>
            <p:ph idx="1"/>
          </p:nvPr>
        </p:nvSpPr>
        <p:spPr/>
        <p:txBody>
          <a:bodyPr>
            <a:normAutofit/>
          </a:bodyPr>
          <a:lstStyle/>
          <a:p>
            <a:pPr marL="342900" lvl="0" indent="-342900">
              <a:buFont typeface="Arial" panose="020B0604020202020204" pitchFamily="34" charset="0"/>
              <a:buChar char="•"/>
            </a:pPr>
            <a:r>
              <a:rPr lang="en-US" dirty="0"/>
              <a:t>Teamwork is not a magic cure-all. Poorly run teams can do more damage to an organization’s performance and corresponding competitiveness than having no teams at all.</a:t>
            </a:r>
          </a:p>
          <a:p>
            <a:pPr marL="342900" lvl="0" indent="-342900">
              <a:buFont typeface="Arial" panose="020B0604020202020204" pitchFamily="34" charset="0"/>
              <a:buChar char="•"/>
            </a:pPr>
            <a:r>
              <a:rPr lang="en-US" dirty="0"/>
              <a:t>In order to ensure excellence in teamwork, team leaders should attempt to develop the following characteristics of effective teams</a:t>
            </a:r>
            <a:r>
              <a:rPr lang="en-US" dirty="0" smtClean="0"/>
              <a:t>:</a:t>
            </a:r>
            <a:endParaRPr lang="en-US" dirty="0"/>
          </a:p>
          <a:p>
            <a:pPr marL="571500" lvl="1" indent="-342900">
              <a:buFont typeface="Arial" panose="020B0604020202020204" pitchFamily="34" charset="0"/>
              <a:buChar char="•"/>
            </a:pPr>
            <a:endParaRPr lang="en-US" dirty="0"/>
          </a:p>
          <a:p>
            <a:pPr lvl="1"/>
            <a:endParaRPr lang="en-US" dirty="0"/>
          </a:p>
          <a:p>
            <a:pPr marL="571500" lvl="1" indent="-342900">
              <a:buFont typeface="Arial" panose="020B0604020202020204" pitchFamily="34" charset="0"/>
              <a:buChar char="•"/>
            </a:pPr>
            <a:endParaRPr lang="en-US" dirty="0"/>
          </a:p>
          <a:p>
            <a:pPr marL="5715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Rectangle 5"/>
          <p:cNvSpPr/>
          <p:nvPr/>
        </p:nvSpPr>
        <p:spPr>
          <a:xfrm>
            <a:off x="7349765" y="3979251"/>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r>
              <a:rPr lang="en-US" dirty="0"/>
              <a:t>Accountability</a:t>
            </a:r>
            <a:endParaRPr lang="en-US" dirty="0"/>
          </a:p>
        </p:txBody>
      </p:sp>
      <p:sp>
        <p:nvSpPr>
          <p:cNvPr id="7" name="Rectangle 6"/>
          <p:cNvSpPr/>
          <p:nvPr/>
        </p:nvSpPr>
        <p:spPr>
          <a:xfrm>
            <a:off x="351935" y="4705900"/>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r>
              <a:rPr lang="en-US" dirty="0"/>
              <a:t>Reinforcement</a:t>
            </a:r>
            <a:endParaRPr lang="en-US" dirty="0"/>
          </a:p>
        </p:txBody>
      </p:sp>
      <p:sp>
        <p:nvSpPr>
          <p:cNvPr id="8" name="Rectangle 7"/>
          <p:cNvSpPr/>
          <p:nvPr/>
        </p:nvSpPr>
        <p:spPr>
          <a:xfrm>
            <a:off x="351935" y="3979251"/>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r>
              <a:rPr lang="en-US" dirty="0"/>
              <a:t>People skills</a:t>
            </a:r>
            <a:endParaRPr lang="en-US" dirty="0"/>
          </a:p>
        </p:txBody>
      </p:sp>
      <p:sp>
        <p:nvSpPr>
          <p:cNvPr id="9" name="Rectangle 8"/>
          <p:cNvSpPr/>
          <p:nvPr/>
        </p:nvSpPr>
        <p:spPr>
          <a:xfrm>
            <a:off x="317369" y="5447831"/>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Participation</a:t>
            </a:r>
            <a:endParaRPr lang="en-US" dirty="0"/>
          </a:p>
        </p:txBody>
      </p:sp>
      <p:sp>
        <p:nvSpPr>
          <p:cNvPr id="10" name="Rectangle 9"/>
          <p:cNvSpPr/>
          <p:nvPr/>
        </p:nvSpPr>
        <p:spPr>
          <a:xfrm>
            <a:off x="7349765" y="4739358"/>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Trust</a:t>
            </a:r>
            <a:endParaRPr lang="en-US" dirty="0"/>
          </a:p>
        </p:txBody>
      </p:sp>
      <p:sp>
        <p:nvSpPr>
          <p:cNvPr id="11" name="Rectangle 10"/>
          <p:cNvSpPr/>
          <p:nvPr/>
        </p:nvSpPr>
        <p:spPr>
          <a:xfrm>
            <a:off x="3850850" y="3980390"/>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smtClean="0"/>
              <a:t>   Singleness </a:t>
            </a:r>
            <a:r>
              <a:rPr lang="en-US" dirty="0"/>
              <a:t>of purpose</a:t>
            </a:r>
            <a:endParaRPr lang="en-US" dirty="0"/>
          </a:p>
        </p:txBody>
      </p:sp>
      <p:sp>
        <p:nvSpPr>
          <p:cNvPr id="12" name="Rectangle 11"/>
          <p:cNvSpPr/>
          <p:nvPr/>
        </p:nvSpPr>
        <p:spPr>
          <a:xfrm>
            <a:off x="3850850" y="4702835"/>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smtClean="0"/>
              <a:t>   Challenges</a:t>
            </a:r>
            <a:endParaRPr lang="en-US" dirty="0"/>
          </a:p>
        </p:txBody>
      </p:sp>
      <p:sp>
        <p:nvSpPr>
          <p:cNvPr id="13" name="Rectangle 12"/>
          <p:cNvSpPr/>
          <p:nvPr/>
        </p:nvSpPr>
        <p:spPr>
          <a:xfrm>
            <a:off x="3850850" y="5447509"/>
            <a:ext cx="3403076" cy="65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smtClean="0"/>
              <a:t>   Mutual </a:t>
            </a:r>
            <a:r>
              <a:rPr lang="en-US" dirty="0"/>
              <a:t>support</a:t>
            </a:r>
            <a:endParaRPr lang="en-US" dirty="0"/>
          </a:p>
        </p:txBody>
      </p:sp>
      <p:sp>
        <p:nvSpPr>
          <p:cNvPr id="19" name="TextBox 18"/>
          <p:cNvSpPr txBox="1"/>
          <p:nvPr/>
        </p:nvSpPr>
        <p:spPr>
          <a:xfrm>
            <a:off x="1297602" y="5274141"/>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90188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Building </a:t>
            </a:r>
            <a:r>
              <a:rPr lang="en-US" dirty="0" smtClean="0"/>
              <a:t>Teams </a:t>
            </a:r>
            <a:r>
              <a:rPr lang="en-US" dirty="0"/>
              <a:t>and </a:t>
            </a:r>
            <a:r>
              <a:rPr lang="en-US" dirty="0" smtClean="0"/>
              <a:t>Making </a:t>
            </a:r>
            <a:r>
              <a:rPr lang="en-US" dirty="0"/>
              <a:t>them </a:t>
            </a:r>
            <a:r>
              <a:rPr lang="en-US" dirty="0" smtClean="0"/>
              <a:t>Work</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7363" b="17363"/>
          <a:stretch>
            <a:fillRect/>
          </a:stretch>
        </p:blipFill>
        <p:spPr/>
      </p:pic>
      <p:sp>
        <p:nvSpPr>
          <p:cNvPr id="6" name="Text Placeholder 5"/>
          <p:cNvSpPr>
            <a:spLocks noGrp="1"/>
          </p:cNvSpPr>
          <p:nvPr>
            <p:ph type="body" sz="half" idx="2"/>
          </p:nvPr>
        </p:nvSpPr>
        <p:spPr/>
        <p:txBody>
          <a:bodyPr/>
          <a:lstStyle/>
          <a:p>
            <a:pPr marL="285750" lvl="0" indent="-285750">
              <a:buFont typeface="Arial" panose="020B0604020202020204" pitchFamily="34" charset="0"/>
              <a:buChar char="•"/>
            </a:pPr>
            <a:r>
              <a:rPr lang="en-US" dirty="0"/>
              <a:t>Some work teams are permanent (departments, sections, divisions, etc.). However, some are ad hoc – they are formed to complete a specific assignment or mission.</a:t>
            </a:r>
          </a:p>
          <a:p>
            <a:pPr marL="285750" lvl="0" indent="-285750">
              <a:buFont typeface="Arial" panose="020B0604020202020204" pitchFamily="34" charset="0"/>
              <a:buChar char="•"/>
            </a:pPr>
            <a:r>
              <a:rPr lang="en-US" dirty="0"/>
              <a:t>Part of building a successful team is choosing team members wisely.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28060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Makeup and size of teams</a:t>
            </a:r>
          </a:p>
        </p:txBody>
      </p:sp>
      <p:sp>
        <p:nvSpPr>
          <p:cNvPr id="6" name="Content Placeholder 5"/>
          <p:cNvSpPr>
            <a:spLocks noGrp="1"/>
          </p:cNvSpPr>
          <p:nvPr>
            <p:ph idx="1"/>
          </p:nvPr>
        </p:nvSpPr>
        <p:spPr/>
        <p:txBody>
          <a:bodyPr/>
          <a:lstStyle/>
          <a:p>
            <a:pPr marL="342900" lvl="0" indent="-342900">
              <a:buFont typeface="Arial" panose="020B0604020202020204" pitchFamily="34" charset="0"/>
              <a:buChar char="•"/>
            </a:pPr>
            <a:r>
              <a:rPr lang="en-US" dirty="0"/>
              <a:t>Teams should be composed of those people who are most likely to be able to satisfy the team’s mission efficiently and effectively.</a:t>
            </a:r>
          </a:p>
          <a:p>
            <a:pPr marL="342900" lvl="0" indent="-342900">
              <a:buFont typeface="Arial" panose="020B0604020202020204" pitchFamily="34" charset="0"/>
              <a:buChar char="•"/>
            </a:pPr>
            <a:r>
              <a:rPr lang="en-US" dirty="0"/>
              <a:t>The membership of such teams should be open to any level of employee – management, supervisors, and hourly wage earners.</a:t>
            </a:r>
          </a:p>
          <a:p>
            <a:pPr marL="342900" indent="-342900">
              <a:buFont typeface="Arial" panose="020B0604020202020204" pitchFamily="34" charset="0"/>
              <a:buChar char="•"/>
            </a:pPr>
            <a:endParaRPr lang="en-US" dirty="0"/>
          </a:p>
          <a:p>
            <a:endParaRPr lang="en-US" dirty="0"/>
          </a:p>
          <a:p>
            <a:endParaRPr lang="en-US" dirty="0"/>
          </a:p>
          <a:p>
            <a:endParaRPr lang="en-US" dirty="0"/>
          </a:p>
        </p:txBody>
      </p:sp>
      <p:sp>
        <p:nvSpPr>
          <p:cNvPr id="2" name="Rounded Rectangle 1"/>
          <p:cNvSpPr/>
          <p:nvPr/>
        </p:nvSpPr>
        <p:spPr>
          <a:xfrm>
            <a:off x="609600" y="4124471"/>
            <a:ext cx="8917756" cy="593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Note that, a good rule of thumb is that the greater the mix, the better.</a:t>
            </a:r>
            <a:endParaRPr lang="en-US" dirty="0">
              <a:solidFill>
                <a:schemeClr val="bg1"/>
              </a:solidFill>
            </a:endParaRPr>
          </a:p>
        </p:txBody>
      </p:sp>
    </p:spTree>
    <p:extLst>
      <p:ext uri="{BB962C8B-B14F-4D97-AF65-F5344CB8AC3E}">
        <p14:creationId xmlns:p14="http://schemas.microsoft.com/office/powerpoint/2010/main" val="1238479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animBg="1"/>
    </p:bldLst>
  </p:timing>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2257</Words>
  <Application>Microsoft Office PowerPoint</Application>
  <PresentationFormat>Widescreen</PresentationFormat>
  <Paragraphs>268</Paragraphs>
  <Slides>45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Avenir Next LT Pro</vt:lpstr>
      <vt:lpstr>Avenir Next LT Pro (Body)</vt:lpstr>
      <vt:lpstr>Calibri</vt:lpstr>
      <vt:lpstr>Calibri Light</vt:lpstr>
      <vt:lpstr>Gelasio</vt:lpstr>
      <vt:lpstr>Lato</vt:lpstr>
      <vt:lpstr>Posterama</vt:lpstr>
      <vt:lpstr>Segoe UI Semilight</vt:lpstr>
      <vt:lpstr>Times New Roman</vt:lpstr>
      <vt:lpstr>Wingdings</vt:lpstr>
      <vt:lpstr>SplashVTI</vt:lpstr>
      <vt:lpstr>Chapter 10: Team Building and Teamwork</vt:lpstr>
      <vt:lpstr>Overview of Team Building and Teamwork</vt:lpstr>
      <vt:lpstr>What is a Team?</vt:lpstr>
      <vt:lpstr>Rationale for Teams</vt:lpstr>
      <vt:lpstr>      A group of people becomes a team when the following conditions exist:</vt:lpstr>
      <vt:lpstr>Learning to Work Together</vt:lpstr>
      <vt:lpstr>Team Excellence &amp; Performance</vt:lpstr>
      <vt:lpstr>Building Teams and Making them Work</vt:lpstr>
      <vt:lpstr>Makeup and size of teams</vt:lpstr>
      <vt:lpstr> Choosing team members</vt:lpstr>
      <vt:lpstr>      Responsibilities of team leaders</vt:lpstr>
      <vt:lpstr>Team leaders perform the following functions:</vt:lpstr>
      <vt:lpstr>Other team members</vt:lpstr>
      <vt:lpstr> Creating the team’s charter</vt:lpstr>
      <vt:lpstr> Developing mutually supportive peer relationships</vt:lpstr>
      <vt:lpstr> Promoting diversity in teams</vt:lpstr>
      <vt:lpstr>Four-Step Approach to Team Building </vt:lpstr>
      <vt:lpstr>Assessing Team Needs</vt:lpstr>
      <vt:lpstr>PowerPoint Presentation</vt:lpstr>
      <vt:lpstr>Team Assignment</vt:lpstr>
      <vt:lpstr>Planning Team-Building Activities</vt:lpstr>
      <vt:lpstr>Executing Team Building Activities</vt:lpstr>
      <vt:lpstr>Evaluating Team-Building Activities</vt:lpstr>
      <vt:lpstr>Character Traits and  Teamwork </vt:lpstr>
      <vt:lpstr>Character Traits and  Teamwork </vt:lpstr>
      <vt:lpstr>Teams are Coached – Not Bossed </vt:lpstr>
      <vt:lpstr>Team Development and Team Building</vt:lpstr>
      <vt:lpstr>PowerPoint Presentation</vt:lpstr>
      <vt:lpstr>Human Diversity</vt:lpstr>
      <vt:lpstr>Handling Conflicts in Teams</vt:lpstr>
      <vt:lpstr>PowerPoint Presentation</vt:lpstr>
      <vt:lpstr>Structural Inhibitors of Teamwork</vt:lpstr>
      <vt:lpstr>Example of Structural Inhibitors </vt:lpstr>
      <vt:lpstr>Structural Inhibitors to effective teamwork </vt:lpstr>
      <vt:lpstr>What Makes the Team fail?</vt:lpstr>
      <vt:lpstr>Rewarding Team and Individual Performance</vt:lpstr>
      <vt:lpstr>Nonmonetary rewards</vt:lpstr>
      <vt:lpstr>PowerPoint Presentation</vt:lpstr>
      <vt:lpstr>PowerPoint Presentation</vt:lpstr>
      <vt:lpstr>PowerPoint Presentation</vt:lpstr>
      <vt:lpstr>PowerPoint Presentation</vt:lpstr>
      <vt:lpstr>PowerPoint Presentation</vt:lpstr>
      <vt:lpstr>A team well structured and organized will outperform individuals.  A. True  B. False</vt:lpstr>
      <vt:lpstr>Team building activities are only effective if they are elaborate and involve significant time and resources.  A. True  B. False</vt:lpstr>
      <vt:lpstr>What is the first step in the four-step approach to effective team building?.  A. Execute     B.  Assess     C.  Plan     D.  Evaluate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Efosa Ojomo</dc:creator>
  <cp:lastModifiedBy>hp</cp:lastModifiedBy>
  <cp:revision>43</cp:revision>
  <dcterms:created xsi:type="dcterms:W3CDTF">2023-11-06T17:54:54Z</dcterms:created>
  <dcterms:modified xsi:type="dcterms:W3CDTF">2023-11-15T22:49:00Z</dcterms:modified>
</cp:coreProperties>
</file>